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Lst>
  <p:sldSz cx="12192000" cy="6858000"/>
  <p:notesSz cx="6858000" cy="9144000"/>
  <p:embeddedFontLst>
    <p:embeddedFont>
      <p:font typeface="Open Sans Light"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Oi"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GBshkAj8nPyuhTYNhFXT2KBK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084FD9-6C5F-4AD8-AF12-E78C4D7913BF}">
  <a:tblStyle styleId="{FE084FD9-6C5F-4AD8-AF12-E78C4D7913B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F4E8"/>
          </a:solidFill>
        </a:fill>
      </a:tcStyle>
    </a:wholeTbl>
    <a:band1H>
      <a:tcTxStyle b="off" i="off"/>
      <a:tcStyle>
        <a:tcBdr/>
        <a:fill>
          <a:solidFill>
            <a:srgbClr val="DAE9CE"/>
          </a:solidFill>
        </a:fill>
      </a:tcStyle>
    </a:band1H>
    <a:band2H>
      <a:tcTxStyle b="off" i="off"/>
      <a:tcStyle>
        <a:tcBdr/>
      </a:tcStyle>
    </a:band2H>
    <a:band1V>
      <a:tcTxStyle b="off" i="off"/>
      <a:tcStyle>
        <a:tcBdr/>
        <a:fill>
          <a:solidFill>
            <a:srgbClr val="DAE9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 styleId="{4FE0301C-E445-4705-B1CD-42C74AB7B5A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FEB"/>
          </a:solidFill>
        </a:fill>
      </a:tcStyle>
    </a:wholeTbl>
    <a:band1H>
      <a:tcTxStyle b="off" i="off"/>
      <a:tcStyle>
        <a:tcBdr/>
        <a:fill>
          <a:solidFill>
            <a:srgbClr val="CBDDD5"/>
          </a:solidFill>
        </a:fill>
      </a:tcStyle>
    </a:band1H>
    <a:band2H>
      <a:tcTxStyle b="off" i="off"/>
      <a:tcStyle>
        <a:tcBdr/>
      </a:tcStyle>
    </a:band2H>
    <a:band1V>
      <a:tcTxStyle b="off" i="off"/>
      <a:tcStyle>
        <a:tcBdr/>
        <a:fill>
          <a:solidFill>
            <a:srgbClr val="CBDDD5"/>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3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1-Deloc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Masuri de control a inmultirii speciilor invazive de plante</c:v>
                </c:pt>
                <c:pt idx="1">
                  <c:v>Masuri de control a inmultirii speciilor invazive de animale salbatice</c:v>
                </c:pt>
                <c:pt idx="2">
                  <c:v>Conservarea si promovarea biodiversitatii urbane</c:v>
                </c:pt>
                <c:pt idx="3">
                  <c:v>Dezvoltarea de solutii pentru energii regenerabile</c:v>
                </c:pt>
                <c:pt idx="4">
                  <c:v>Colectarea separata si reciclarea deseurilor</c:v>
                </c:pt>
                <c:pt idx="5">
                  <c:v>Reducerea poluarii aerului din orasul meu</c:v>
                </c:pt>
                <c:pt idx="6">
                  <c:v>Parcuri urbane curate</c:v>
                </c:pt>
              </c:strCache>
            </c:strRef>
          </c:cat>
          <c:val>
            <c:numRef>
              <c:f>Sheet1!$B$2:$B$8</c:f>
              <c:numCache>
                <c:formatCode>0</c:formatCode>
                <c:ptCount val="7"/>
                <c:pt idx="0">
                  <c:v>3.3</c:v>
                </c:pt>
                <c:pt idx="1">
                  <c:v>4.5</c:v>
                </c:pt>
                <c:pt idx="2">
                  <c:v>2</c:v>
                </c:pt>
                <c:pt idx="3">
                  <c:v>1.2</c:v>
                </c:pt>
                <c:pt idx="4">
                  <c:v>1</c:v>
                </c:pt>
                <c:pt idx="5">
                  <c:v>0.7</c:v>
                </c:pt>
                <c:pt idx="6">
                  <c:v>0.5</c:v>
                </c:pt>
              </c:numCache>
            </c:numRef>
          </c:val>
          <c:extLst xmlns:c16r2="http://schemas.microsoft.com/office/drawing/2015/06/chart">
            <c:ext xmlns:c16="http://schemas.microsoft.com/office/drawing/2014/chart" uri="{C3380CC4-5D6E-409C-BE32-E72D297353CC}">
              <c16:uniqueId val="{00000000-9C67-1942-B2DA-96E3B91CF2D0}"/>
            </c:ext>
          </c:extLst>
        </c:ser>
        <c:ser>
          <c:idx val="1"/>
          <c:order val="1"/>
          <c:tx>
            <c:strRef>
              <c:f>Sheet1!$C$1</c:f>
              <c:strCache>
                <c:ptCount val="1"/>
                <c:pt idx="0">
                  <c:v>2-Putin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Masuri de control a inmultirii speciilor invazive de plante</c:v>
                </c:pt>
                <c:pt idx="1">
                  <c:v>Masuri de control a inmultirii speciilor invazive de animale salbatice</c:v>
                </c:pt>
                <c:pt idx="2">
                  <c:v>Conservarea si promovarea biodiversitatii urbane</c:v>
                </c:pt>
                <c:pt idx="3">
                  <c:v>Dezvoltarea de solutii pentru energii regenerabile</c:v>
                </c:pt>
                <c:pt idx="4">
                  <c:v>Colectarea separata si reciclarea deseurilor</c:v>
                </c:pt>
                <c:pt idx="5">
                  <c:v>Reducerea poluarii aerului din orasul meu</c:v>
                </c:pt>
                <c:pt idx="6">
                  <c:v>Parcuri urbane curate</c:v>
                </c:pt>
              </c:strCache>
            </c:strRef>
          </c:cat>
          <c:val>
            <c:numRef>
              <c:f>Sheet1!$C$2:$C$8</c:f>
              <c:numCache>
                <c:formatCode>0</c:formatCode>
                <c:ptCount val="7"/>
                <c:pt idx="0">
                  <c:v>6.6</c:v>
                </c:pt>
                <c:pt idx="1">
                  <c:v>7.4</c:v>
                </c:pt>
                <c:pt idx="2">
                  <c:v>3.4</c:v>
                </c:pt>
                <c:pt idx="3">
                  <c:v>1.8</c:v>
                </c:pt>
                <c:pt idx="4">
                  <c:v>3.3</c:v>
                </c:pt>
                <c:pt idx="5">
                  <c:v>2.4</c:v>
                </c:pt>
                <c:pt idx="6">
                  <c:v>2.1</c:v>
                </c:pt>
              </c:numCache>
            </c:numRef>
          </c:val>
          <c:extLst xmlns:c16r2="http://schemas.microsoft.com/office/drawing/2015/06/chart">
            <c:ext xmlns:c16="http://schemas.microsoft.com/office/drawing/2014/chart" uri="{C3380CC4-5D6E-409C-BE32-E72D297353CC}">
              <c16:uniqueId val="{00000001-9C67-1942-B2DA-96E3B91CF2D0}"/>
            </c:ext>
          </c:extLst>
        </c:ser>
        <c:ser>
          <c:idx val="2"/>
          <c:order val="2"/>
          <c:tx>
            <c:strRef>
              <c:f>Sheet1!$D$1</c:f>
              <c:strCache>
                <c:ptCount val="1"/>
                <c:pt idx="0">
                  <c:v>3-Nici, nici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Masuri de control a inmultirii speciilor invazive de plante</c:v>
                </c:pt>
                <c:pt idx="1">
                  <c:v>Masuri de control a inmultirii speciilor invazive de animale salbatice</c:v>
                </c:pt>
                <c:pt idx="2">
                  <c:v>Conservarea si promovarea biodiversitatii urbane</c:v>
                </c:pt>
                <c:pt idx="3">
                  <c:v>Dezvoltarea de solutii pentru energii regenerabile</c:v>
                </c:pt>
                <c:pt idx="4">
                  <c:v>Colectarea separata si reciclarea deseurilor</c:v>
                </c:pt>
                <c:pt idx="5">
                  <c:v>Reducerea poluarii aerului din orasul meu</c:v>
                </c:pt>
                <c:pt idx="6">
                  <c:v>Parcuri urbane curate</c:v>
                </c:pt>
              </c:strCache>
            </c:strRef>
          </c:cat>
          <c:val>
            <c:numRef>
              <c:f>Sheet1!$D$2:$D$8</c:f>
              <c:numCache>
                <c:formatCode>0</c:formatCode>
                <c:ptCount val="7"/>
                <c:pt idx="0">
                  <c:v>24</c:v>
                </c:pt>
                <c:pt idx="1">
                  <c:v>22.4</c:v>
                </c:pt>
                <c:pt idx="2">
                  <c:v>13.6</c:v>
                </c:pt>
                <c:pt idx="3">
                  <c:v>7.3</c:v>
                </c:pt>
                <c:pt idx="4">
                  <c:v>7.1</c:v>
                </c:pt>
                <c:pt idx="5">
                  <c:v>7</c:v>
                </c:pt>
                <c:pt idx="6">
                  <c:v>4.5</c:v>
                </c:pt>
              </c:numCache>
            </c:numRef>
          </c:val>
          <c:extLst xmlns:c16r2="http://schemas.microsoft.com/office/drawing/2015/06/chart">
            <c:ext xmlns:c16="http://schemas.microsoft.com/office/drawing/2014/chart" uri="{C3380CC4-5D6E-409C-BE32-E72D297353CC}">
              <c16:uniqueId val="{00000002-9C67-1942-B2DA-96E3B91CF2D0}"/>
            </c:ext>
          </c:extLst>
        </c:ser>
        <c:ser>
          <c:idx val="3"/>
          <c:order val="3"/>
          <c:tx>
            <c:strRef>
              <c:f>Sheet1!$E$1</c:f>
              <c:strCache>
                <c:ptCount val="1"/>
                <c:pt idx="0">
                  <c:v>4-Important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Masuri de control a inmultirii speciilor invazive de plante</c:v>
                </c:pt>
                <c:pt idx="1">
                  <c:v>Masuri de control a inmultirii speciilor invazive de animale salbatice</c:v>
                </c:pt>
                <c:pt idx="2">
                  <c:v>Conservarea si promovarea biodiversitatii urbane</c:v>
                </c:pt>
                <c:pt idx="3">
                  <c:v>Dezvoltarea de solutii pentru energii regenerabile</c:v>
                </c:pt>
                <c:pt idx="4">
                  <c:v>Colectarea separata si reciclarea deseurilor</c:v>
                </c:pt>
                <c:pt idx="5">
                  <c:v>Reducerea poluarii aerului din orasul meu</c:v>
                </c:pt>
                <c:pt idx="6">
                  <c:v>Parcuri urbane curate</c:v>
                </c:pt>
              </c:strCache>
            </c:strRef>
          </c:cat>
          <c:val>
            <c:numRef>
              <c:f>Sheet1!$E$2:$E$8</c:f>
              <c:numCache>
                <c:formatCode>0</c:formatCode>
                <c:ptCount val="7"/>
                <c:pt idx="0">
                  <c:v>33.799999999999997</c:v>
                </c:pt>
                <c:pt idx="1">
                  <c:v>32.1</c:v>
                </c:pt>
                <c:pt idx="2">
                  <c:v>37.200000000000003</c:v>
                </c:pt>
                <c:pt idx="3">
                  <c:v>29.7</c:v>
                </c:pt>
                <c:pt idx="4">
                  <c:v>27.4</c:v>
                </c:pt>
                <c:pt idx="5">
                  <c:v>24.6</c:v>
                </c:pt>
                <c:pt idx="6">
                  <c:v>27.3</c:v>
                </c:pt>
              </c:numCache>
            </c:numRef>
          </c:val>
          <c:extLst xmlns:c16r2="http://schemas.microsoft.com/office/drawing/2015/06/chart">
            <c:ext xmlns:c16="http://schemas.microsoft.com/office/drawing/2014/chart" uri="{C3380CC4-5D6E-409C-BE32-E72D297353CC}">
              <c16:uniqueId val="{00000003-9C67-1942-B2DA-96E3B91CF2D0}"/>
            </c:ext>
          </c:extLst>
        </c:ser>
        <c:ser>
          <c:idx val="4"/>
          <c:order val="4"/>
          <c:tx>
            <c:strRef>
              <c:f>Sheet1!$F$1</c:f>
              <c:strCache>
                <c:ptCount val="1"/>
                <c:pt idx="0">
                  <c:v>5-Foarte important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Masuri de control a inmultirii speciilor invazive de plante</c:v>
                </c:pt>
                <c:pt idx="1">
                  <c:v>Masuri de control a inmultirii speciilor invazive de animale salbatice</c:v>
                </c:pt>
                <c:pt idx="2">
                  <c:v>Conservarea si promovarea biodiversitatii urbane</c:v>
                </c:pt>
                <c:pt idx="3">
                  <c:v>Dezvoltarea de solutii pentru energii regenerabile</c:v>
                </c:pt>
                <c:pt idx="4">
                  <c:v>Colectarea separata si reciclarea deseurilor</c:v>
                </c:pt>
                <c:pt idx="5">
                  <c:v>Reducerea poluarii aerului din orasul meu</c:v>
                </c:pt>
                <c:pt idx="6">
                  <c:v>Parcuri urbane curate</c:v>
                </c:pt>
              </c:strCache>
            </c:strRef>
          </c:cat>
          <c:val>
            <c:numRef>
              <c:f>Sheet1!$F$2:$F$8</c:f>
              <c:numCache>
                <c:formatCode>0</c:formatCode>
                <c:ptCount val="7"/>
                <c:pt idx="0">
                  <c:v>30.1</c:v>
                </c:pt>
                <c:pt idx="1">
                  <c:v>30.8</c:v>
                </c:pt>
                <c:pt idx="2">
                  <c:v>41.8</c:v>
                </c:pt>
                <c:pt idx="3">
                  <c:v>59.2</c:v>
                </c:pt>
                <c:pt idx="4">
                  <c:v>60.6</c:v>
                </c:pt>
                <c:pt idx="5">
                  <c:v>64.900000000000006</c:v>
                </c:pt>
                <c:pt idx="6">
                  <c:v>65.2</c:v>
                </c:pt>
              </c:numCache>
            </c:numRef>
          </c:val>
          <c:extLst xmlns:c16r2="http://schemas.microsoft.com/office/drawing/2015/06/chart">
            <c:ext xmlns:c16="http://schemas.microsoft.com/office/drawing/2014/chart" uri="{C3380CC4-5D6E-409C-BE32-E72D297353CC}">
              <c16:uniqueId val="{00000004-9C67-1942-B2DA-96E3B91CF2D0}"/>
            </c:ext>
          </c:extLst>
        </c:ser>
        <c:ser>
          <c:idx val="5"/>
          <c:order val="5"/>
          <c:tx>
            <c:strRef>
              <c:f>Sheet1!$G$1</c:f>
              <c:strCache>
                <c:ptCount val="1"/>
                <c:pt idx="0">
                  <c:v>99-Nu stiu /Nu raspund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Masuri de control a inmultirii speciilor invazive de plante</c:v>
                </c:pt>
                <c:pt idx="1">
                  <c:v>Masuri de control a inmultirii speciilor invazive de animale salbatice</c:v>
                </c:pt>
                <c:pt idx="2">
                  <c:v>Conservarea si promovarea biodiversitatii urbane</c:v>
                </c:pt>
                <c:pt idx="3">
                  <c:v>Dezvoltarea de solutii pentru energii regenerabile</c:v>
                </c:pt>
                <c:pt idx="4">
                  <c:v>Colectarea separata si reciclarea deseurilor</c:v>
                </c:pt>
                <c:pt idx="5">
                  <c:v>Reducerea poluarii aerului din orasul meu</c:v>
                </c:pt>
                <c:pt idx="6">
                  <c:v>Parcuri urbane curate</c:v>
                </c:pt>
              </c:strCache>
            </c:strRef>
          </c:cat>
          <c:val>
            <c:numRef>
              <c:f>Sheet1!$G$2:$G$8</c:f>
              <c:numCache>
                <c:formatCode>0</c:formatCode>
                <c:ptCount val="7"/>
                <c:pt idx="0">
                  <c:v>2.2000000000000002</c:v>
                </c:pt>
                <c:pt idx="1">
                  <c:v>2.7</c:v>
                </c:pt>
                <c:pt idx="2">
                  <c:v>2.1</c:v>
                </c:pt>
                <c:pt idx="3">
                  <c:v>0.8</c:v>
                </c:pt>
                <c:pt idx="4">
                  <c:v>0.6</c:v>
                </c:pt>
                <c:pt idx="5">
                  <c:v>0.5</c:v>
                </c:pt>
                <c:pt idx="6">
                  <c:v>0.4</c:v>
                </c:pt>
              </c:numCache>
            </c:numRef>
          </c:val>
          <c:extLst xmlns:c16r2="http://schemas.microsoft.com/office/drawing/2015/06/chart">
            <c:ext xmlns:c16="http://schemas.microsoft.com/office/drawing/2014/chart" uri="{C3380CC4-5D6E-409C-BE32-E72D297353CC}">
              <c16:uniqueId val="{00000005-9C67-1942-B2DA-96E3B91CF2D0}"/>
            </c:ext>
          </c:extLst>
        </c:ser>
        <c:dLbls>
          <c:showLegendKey val="0"/>
          <c:showVal val="0"/>
          <c:showCatName val="0"/>
          <c:showSerName val="0"/>
          <c:showPercent val="0"/>
          <c:showBubbleSize val="0"/>
        </c:dLbls>
        <c:gapWidth val="150"/>
        <c:overlap val="100"/>
        <c:axId val="1737088528"/>
        <c:axId val="1737082000"/>
      </c:barChart>
      <c:catAx>
        <c:axId val="173708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2000"/>
        <c:crosses val="autoZero"/>
        <c:auto val="1"/>
        <c:lblAlgn val="ctr"/>
        <c:lblOffset val="100"/>
        <c:noMultiLvlLbl val="0"/>
      </c:catAx>
      <c:valAx>
        <c:axId val="173708200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4AB-924D-9979-AC8E0EA0CBC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4AB-924D-9979-AC8E0EA0CBC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4AB-924D-9979-AC8E0EA0CBC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Da</c:v>
                </c:pt>
                <c:pt idx="1">
                  <c:v>Nu</c:v>
                </c:pt>
                <c:pt idx="2">
                  <c:v>Nu stiu /Nu raspund</c:v>
                </c:pt>
              </c:strCache>
            </c:strRef>
          </c:cat>
          <c:val>
            <c:numRef>
              <c:f>Sheet1!$B$2:$B$4</c:f>
              <c:numCache>
                <c:formatCode>General</c:formatCode>
                <c:ptCount val="3"/>
                <c:pt idx="0">
                  <c:v>22.2</c:v>
                </c:pt>
                <c:pt idx="1">
                  <c:v>75.2</c:v>
                </c:pt>
                <c:pt idx="2">
                  <c:v>2.6</c:v>
                </c:pt>
              </c:numCache>
            </c:numRef>
          </c:val>
          <c:extLst xmlns:c16r2="http://schemas.microsoft.com/office/drawing/2015/06/chart">
            <c:ext xmlns:c16="http://schemas.microsoft.com/office/drawing/2014/chart" uri="{C3380CC4-5D6E-409C-BE32-E72D297353CC}">
              <c16:uniqueId val="{00000000-7665-0F4A-8A74-255C9F966F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4AB-924D-9979-AC8E0EA0CBC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4AB-924D-9979-AC8E0EA0CBC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4AB-924D-9979-AC8E0EA0CBC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Da</c:v>
                </c:pt>
                <c:pt idx="1">
                  <c:v>Nu</c:v>
                </c:pt>
                <c:pt idx="2">
                  <c:v>Nu stiu /Nu raspund</c:v>
                </c:pt>
              </c:strCache>
            </c:strRef>
          </c:cat>
          <c:val>
            <c:numRef>
              <c:f>Sheet1!$B$2:$B$4</c:f>
              <c:numCache>
                <c:formatCode>General</c:formatCode>
                <c:ptCount val="3"/>
                <c:pt idx="0">
                  <c:v>27</c:v>
                </c:pt>
                <c:pt idx="1">
                  <c:v>67.7</c:v>
                </c:pt>
                <c:pt idx="2">
                  <c:v>5.4</c:v>
                </c:pt>
              </c:numCache>
            </c:numRef>
          </c:val>
          <c:extLst xmlns:c16r2="http://schemas.microsoft.com/office/drawing/2015/06/chart">
            <c:ext xmlns:c16="http://schemas.microsoft.com/office/drawing/2014/chart" uri="{C3380CC4-5D6E-409C-BE32-E72D297353CC}">
              <c16:uniqueId val="{00000000-7665-0F4A-8A74-255C9F966F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Gen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CC1-3E49-BBCE-AB72F7D08A75}"/>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1CC1-3E49-BBCE-AB72F7D08A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Bărbați</c:v>
                </c:pt>
                <c:pt idx="1">
                  <c:v>Femei</c:v>
                </c:pt>
              </c:strCache>
            </c:strRef>
          </c:cat>
          <c:val>
            <c:numRef>
              <c:f>Sheet1!$B$2:$B$3</c:f>
              <c:numCache>
                <c:formatCode>General</c:formatCode>
                <c:ptCount val="2"/>
                <c:pt idx="0">
                  <c:v>488</c:v>
                </c:pt>
                <c:pt idx="1">
                  <c:v>529</c:v>
                </c:pt>
              </c:numCache>
            </c:numRef>
          </c:val>
          <c:extLst xmlns:c16r2="http://schemas.microsoft.com/office/drawing/2015/06/chart">
            <c:ext xmlns:c16="http://schemas.microsoft.com/office/drawing/2014/chart" uri="{C3380CC4-5D6E-409C-BE32-E72D297353CC}">
              <c16:uniqueId val="{00000000-2ACC-4B42-8507-7F1D721363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err="1"/>
              <a:t>Vârstă</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8CF6-B447-A7AB-E184DFD5EA3A}"/>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8CF6-B447-A7AB-E184DFD5EA3A}"/>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05E5-FC43-A1B8-6367D79128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18-29 ani</c:v>
                </c:pt>
                <c:pt idx="1">
                  <c:v>30-45 ani</c:v>
                </c:pt>
                <c:pt idx="2">
                  <c:v>46-65 ani</c:v>
                </c:pt>
              </c:strCache>
            </c:strRef>
          </c:cat>
          <c:val>
            <c:numRef>
              <c:f>Sheet1!$B$2:$B$4</c:f>
              <c:numCache>
                <c:formatCode>General</c:formatCode>
                <c:ptCount val="3"/>
                <c:pt idx="0">
                  <c:v>193</c:v>
                </c:pt>
                <c:pt idx="1">
                  <c:v>386</c:v>
                </c:pt>
                <c:pt idx="2">
                  <c:v>437</c:v>
                </c:pt>
              </c:numCache>
            </c:numRef>
          </c:val>
          <c:extLst xmlns:c16r2="http://schemas.microsoft.com/office/drawing/2015/06/chart">
            <c:ext xmlns:c16="http://schemas.microsoft.com/office/drawing/2014/chart" uri="{C3380CC4-5D6E-409C-BE32-E72D297353CC}">
              <c16:uniqueId val="{00000004-8CF6-B447-A7AB-E184DFD5EA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err="1"/>
              <a:t>Școală</a:t>
            </a:r>
            <a:r>
              <a:rPr lang="en-US" b="1" dirty="0"/>
              <a:t> </a:t>
            </a:r>
            <a:r>
              <a:rPr lang="en-US" b="1" dirty="0" err="1"/>
              <a:t>absolvită</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CC1-3E49-BBCE-AB72F7D08A75}"/>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1CC1-3E49-BBCE-AB72F7D08A75}"/>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ACB7-4E43-BA2B-B63D930467D4}"/>
              </c:ext>
            </c:extLst>
          </c:dPt>
          <c:dPt>
            <c:idx val="3"/>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ACB7-4E43-BA2B-B63D930467D4}"/>
              </c:ext>
            </c:extLst>
          </c:dPt>
          <c:dPt>
            <c:idx val="4"/>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ACB7-4E43-BA2B-B63D930467D4}"/>
              </c:ext>
            </c:extLst>
          </c:dPt>
          <c:dPt>
            <c:idx val="5"/>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ACB7-4E43-BA2B-B63D930467D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Scoala elementara si gimnaziu (8 clase)</c:v>
                </c:pt>
                <c:pt idx="1">
                  <c:v>10 clase sau Scoala Profesionala</c:v>
                </c:pt>
                <c:pt idx="2">
                  <c:v>Liceu</c:v>
                </c:pt>
                <c:pt idx="3">
                  <c:v>Postliceala</c:v>
                </c:pt>
                <c:pt idx="4">
                  <c:v>Universitate</c:v>
                </c:pt>
                <c:pt idx="5">
                  <c:v>Postuniversitara (Masterat/ Doctorat)</c:v>
                </c:pt>
              </c:strCache>
            </c:strRef>
          </c:cat>
          <c:val>
            <c:numRef>
              <c:f>Sheet1!$B$2:$B$7</c:f>
              <c:numCache>
                <c:formatCode>0</c:formatCode>
                <c:ptCount val="6"/>
                <c:pt idx="0">
                  <c:v>0.7</c:v>
                </c:pt>
                <c:pt idx="1">
                  <c:v>3.6</c:v>
                </c:pt>
                <c:pt idx="2">
                  <c:v>24.8</c:v>
                </c:pt>
                <c:pt idx="3">
                  <c:v>7</c:v>
                </c:pt>
                <c:pt idx="4">
                  <c:v>41.3</c:v>
                </c:pt>
                <c:pt idx="5">
                  <c:v>22.6</c:v>
                </c:pt>
              </c:numCache>
            </c:numRef>
          </c:val>
          <c:extLst xmlns:c16r2="http://schemas.microsoft.com/office/drawing/2015/06/chart">
            <c:ext xmlns:c16="http://schemas.microsoft.com/office/drawing/2014/chart" uri="{C3380CC4-5D6E-409C-BE32-E72D297353CC}">
              <c16:uniqueId val="{00000000-2ACC-4B42-8507-7F1D721363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err="1"/>
              <a:t>Mărime</a:t>
            </a:r>
            <a:r>
              <a:rPr lang="en-US" b="1" baseline="0" dirty="0"/>
              <a:t> </a:t>
            </a:r>
            <a:r>
              <a:rPr lang="en-US" b="1" baseline="0" dirty="0" err="1"/>
              <a:t>oraș</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8CF6-B447-A7AB-E184DFD5EA3A}"/>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8CF6-B447-A7AB-E184DFD5EA3A}"/>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05E5-FC43-A1B8-6367D79128EB}"/>
              </c:ext>
            </c:extLst>
          </c:dPt>
          <c:dPt>
            <c:idx val="3"/>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42FF-4A41-8A61-D451CCAEB7B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Bucharest</c:v>
                </c:pt>
                <c:pt idx="1">
                  <c:v>&gt;200k</c:v>
                </c:pt>
                <c:pt idx="2">
                  <c:v>50-200k</c:v>
                </c:pt>
                <c:pt idx="3">
                  <c:v>&lt;50K</c:v>
                </c:pt>
              </c:strCache>
            </c:strRef>
          </c:cat>
          <c:val>
            <c:numRef>
              <c:f>Sheet1!$B$2:$B$5</c:f>
              <c:numCache>
                <c:formatCode>0</c:formatCode>
                <c:ptCount val="4"/>
                <c:pt idx="0">
                  <c:v>18.3</c:v>
                </c:pt>
                <c:pt idx="1">
                  <c:v>31.4</c:v>
                </c:pt>
                <c:pt idx="2">
                  <c:v>28.3</c:v>
                </c:pt>
                <c:pt idx="3">
                  <c:v>21.9</c:v>
                </c:pt>
              </c:numCache>
            </c:numRef>
          </c:val>
          <c:extLst xmlns:c16r2="http://schemas.microsoft.com/office/drawing/2015/06/chart">
            <c:ext xmlns:c16="http://schemas.microsoft.com/office/drawing/2014/chart" uri="{C3380CC4-5D6E-409C-BE32-E72D297353CC}">
              <c16:uniqueId val="{00000004-8CF6-B447-A7AB-E184DFD5EA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err="1"/>
              <a:t>Venit</a:t>
            </a:r>
            <a:r>
              <a:rPr lang="en-US" b="1" dirty="0"/>
              <a:t> personal</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1CC1-3E49-BBCE-AB72F7D08A75}"/>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1CC1-3E49-BBCE-AB72F7D08A75}"/>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B6E3-7A4B-B8C9-1EE81FE9A950}"/>
              </c:ext>
            </c:extLst>
          </c:dPt>
          <c:dPt>
            <c:idx val="3"/>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B6E3-7A4B-B8C9-1EE81FE9A950}"/>
              </c:ext>
            </c:extLst>
          </c:dPt>
          <c:dPt>
            <c:idx val="4"/>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B6E3-7A4B-B8C9-1EE81FE9A950}"/>
              </c:ext>
            </c:extLst>
          </c:dPt>
          <c:dPt>
            <c:idx val="5"/>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B6E3-7A4B-B8C9-1EE81FE9A950}"/>
              </c:ext>
            </c:extLst>
          </c:dPt>
          <c:dPt>
            <c:idx val="6"/>
            <c:bubble3D val="0"/>
            <c:spPr>
              <a:solidFill>
                <a:schemeClr val="accent6">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ADB3-764B-A6D9-4A49C489907F}"/>
              </c:ext>
            </c:extLst>
          </c:dPt>
          <c:dPt>
            <c:idx val="7"/>
            <c:bubble3D val="0"/>
            <c:spPr>
              <a:solidFill>
                <a:schemeClr val="accent5">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ADB3-764B-A6D9-4A49C489907F}"/>
              </c:ext>
            </c:extLst>
          </c:dPt>
          <c:dPt>
            <c:idx val="8"/>
            <c:bubble3D val="0"/>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ADB3-764B-A6D9-4A49C489907F}"/>
              </c:ext>
            </c:extLst>
          </c:dPt>
          <c:dPt>
            <c:idx val="9"/>
            <c:bubble3D val="0"/>
            <c:spPr>
              <a:solidFill>
                <a:schemeClr val="accent6">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ADB3-764B-A6D9-4A49C489907F}"/>
              </c:ext>
            </c:extLst>
          </c:dPt>
          <c:dPt>
            <c:idx val="10"/>
            <c:bubble3D val="0"/>
            <c:spPr>
              <a:solidFill>
                <a:schemeClr val="accent5">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ADB3-764B-A6D9-4A49C489907F}"/>
              </c:ext>
            </c:extLst>
          </c:dPt>
          <c:dPt>
            <c:idx val="11"/>
            <c:bubble3D val="0"/>
            <c:spPr>
              <a:solidFill>
                <a:schemeClr val="accent4">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ADB3-764B-A6D9-4A49C489907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Sheet1!$A$2:$A$13</c:f>
              <c:strCache>
                <c:ptCount val="12"/>
                <c:pt idx="0">
                  <c:v>Mai putin de 1.000 RON</c:v>
                </c:pt>
                <c:pt idx="1">
                  <c:v>Intre 1.001 RON – 1.500 RON</c:v>
                </c:pt>
                <c:pt idx="2">
                  <c:v>Intre 1.501 RON – 2.000 RON</c:v>
                </c:pt>
                <c:pt idx="3">
                  <c:v>Intre 2.001 RON – 2.500 RON</c:v>
                </c:pt>
                <c:pt idx="4">
                  <c:v>Intre 2.501 RON – 3.000 RON</c:v>
                </c:pt>
                <c:pt idx="5">
                  <c:v>Intre 3.001 RON – 4.000 RON</c:v>
                </c:pt>
                <c:pt idx="6">
                  <c:v>Intre 4.001 RON – 5.000 RON</c:v>
                </c:pt>
                <c:pt idx="7">
                  <c:v>Intre 5.001 RON – 6.000 RON</c:v>
                </c:pt>
                <c:pt idx="8">
                  <c:v>Intre 6.001 RON – 7.000 RON</c:v>
                </c:pt>
                <c:pt idx="9">
                  <c:v>Intre 7.001 RON – 9.000 RON</c:v>
                </c:pt>
                <c:pt idx="10">
                  <c:v>Peste 9.000 RON</c:v>
                </c:pt>
                <c:pt idx="11">
                  <c:v>Nu doresc sa raspund</c:v>
                </c:pt>
              </c:strCache>
            </c:strRef>
          </c:cat>
          <c:val>
            <c:numRef>
              <c:f>Sheet1!$B$2:$B$13</c:f>
              <c:numCache>
                <c:formatCode>General</c:formatCode>
                <c:ptCount val="12"/>
                <c:pt idx="0">
                  <c:v>5.9</c:v>
                </c:pt>
                <c:pt idx="1">
                  <c:v>6.3</c:v>
                </c:pt>
                <c:pt idx="2">
                  <c:v>8.6999999999999993</c:v>
                </c:pt>
                <c:pt idx="3">
                  <c:v>13.3</c:v>
                </c:pt>
                <c:pt idx="4">
                  <c:v>13.6</c:v>
                </c:pt>
                <c:pt idx="5">
                  <c:v>19.3</c:v>
                </c:pt>
                <c:pt idx="6">
                  <c:v>15.2</c:v>
                </c:pt>
                <c:pt idx="7">
                  <c:v>5.5</c:v>
                </c:pt>
                <c:pt idx="8">
                  <c:v>3.5</c:v>
                </c:pt>
                <c:pt idx="9">
                  <c:v>1.9</c:v>
                </c:pt>
                <c:pt idx="10">
                  <c:v>1.4</c:v>
                </c:pt>
                <c:pt idx="11">
                  <c:v>5.2</c:v>
                </c:pt>
              </c:numCache>
            </c:numRef>
          </c:val>
          <c:extLst xmlns:c16r2="http://schemas.microsoft.com/office/drawing/2015/06/chart">
            <c:ext xmlns:c16="http://schemas.microsoft.com/office/drawing/2014/chart" uri="{C3380CC4-5D6E-409C-BE32-E72D297353CC}">
              <c16:uniqueId val="{00000000-2ACC-4B42-8507-7F1D721363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err="1"/>
              <a:t>Venit</a:t>
            </a:r>
            <a:r>
              <a:rPr lang="en-US" b="1" dirty="0"/>
              <a:t> </a:t>
            </a:r>
            <a:r>
              <a:rPr lang="en-US" b="1" dirty="0" err="1"/>
              <a:t>gospodărie</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8CF6-B447-A7AB-E184DFD5EA3A}"/>
              </c:ext>
            </c:extLst>
          </c:dPt>
          <c:dPt>
            <c:idx val="1"/>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8CF6-B447-A7AB-E184DFD5EA3A}"/>
              </c:ext>
            </c:extLst>
          </c:dPt>
          <c:dPt>
            <c:idx val="2"/>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5-05E5-FC43-A1B8-6367D79128EB}"/>
              </c:ext>
            </c:extLst>
          </c:dPt>
          <c:dPt>
            <c:idx val="3"/>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DF1C-054F-9FF0-AEB8E27F85B8}"/>
              </c:ext>
            </c:extLst>
          </c:dPt>
          <c:dPt>
            <c:idx val="4"/>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DF1C-054F-9FF0-AEB8E27F85B8}"/>
              </c:ext>
            </c:extLst>
          </c:dPt>
          <c:dPt>
            <c:idx val="5"/>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DF1C-054F-9FF0-AEB8E27F85B8}"/>
              </c:ext>
            </c:extLst>
          </c:dPt>
          <c:dPt>
            <c:idx val="6"/>
            <c:bubble3D val="0"/>
            <c:spPr>
              <a:solidFill>
                <a:schemeClr val="accent6">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DF1C-054F-9FF0-AEB8E27F85B8}"/>
              </c:ext>
            </c:extLst>
          </c:dPt>
          <c:dPt>
            <c:idx val="7"/>
            <c:bubble3D val="0"/>
            <c:spPr>
              <a:solidFill>
                <a:schemeClr val="accent5">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DF1C-054F-9FF0-AEB8E27F85B8}"/>
              </c:ext>
            </c:extLst>
          </c:dPt>
          <c:dPt>
            <c:idx val="8"/>
            <c:bubble3D val="0"/>
            <c:spPr>
              <a:solidFill>
                <a:schemeClr val="accent4">
                  <a:lumMod val="80000"/>
                  <a:lumOff val="2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DF1C-054F-9FF0-AEB8E27F85B8}"/>
              </c:ext>
            </c:extLst>
          </c:dPt>
          <c:dPt>
            <c:idx val="9"/>
            <c:bubble3D val="0"/>
            <c:spPr>
              <a:solidFill>
                <a:schemeClr val="accent6">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DF1C-054F-9FF0-AEB8E27F85B8}"/>
              </c:ext>
            </c:extLst>
          </c:dPt>
          <c:dPt>
            <c:idx val="10"/>
            <c:bubble3D val="0"/>
            <c:spPr>
              <a:solidFill>
                <a:schemeClr val="accent5">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DF1C-054F-9FF0-AEB8E27F85B8}"/>
              </c:ext>
            </c:extLst>
          </c:dPt>
          <c:dPt>
            <c:idx val="11"/>
            <c:bubble3D val="0"/>
            <c:spPr>
              <a:solidFill>
                <a:schemeClr val="accent4">
                  <a:lumMod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DF1C-054F-9FF0-AEB8E27F85B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Sheet1!$A$2:$A$13</c:f>
              <c:strCache>
                <c:ptCount val="12"/>
                <c:pt idx="0">
                  <c:v>Mai putin de 1.000 RON</c:v>
                </c:pt>
                <c:pt idx="1">
                  <c:v>Intre 1.001 RON – 1.500 RON</c:v>
                </c:pt>
                <c:pt idx="2">
                  <c:v>Intre 1.501 RON – 2.000 RON</c:v>
                </c:pt>
                <c:pt idx="3">
                  <c:v>Intre 2.001 RON – 2.500 RON</c:v>
                </c:pt>
                <c:pt idx="4">
                  <c:v>Intre 2.501 RON – 3.000 RON</c:v>
                </c:pt>
                <c:pt idx="5">
                  <c:v>Intre 3.001 RON – 4.000 RON</c:v>
                </c:pt>
                <c:pt idx="6">
                  <c:v>Intre 4.001 RON – 5.000 RON</c:v>
                </c:pt>
                <c:pt idx="7">
                  <c:v>Intre 5.001 RON – 6.000 RON</c:v>
                </c:pt>
                <c:pt idx="8">
                  <c:v>Intre 6.001 RON – 7.000 RON</c:v>
                </c:pt>
                <c:pt idx="9">
                  <c:v>Intre 7.001 RON – 9.000 RON</c:v>
                </c:pt>
                <c:pt idx="10">
                  <c:v>Peste 9.000 RON</c:v>
                </c:pt>
                <c:pt idx="11">
                  <c:v>Nu doresc sa raspund</c:v>
                </c:pt>
              </c:strCache>
            </c:strRef>
          </c:cat>
          <c:val>
            <c:numRef>
              <c:f>Sheet1!$B$2:$B$13</c:f>
              <c:numCache>
                <c:formatCode>0</c:formatCode>
                <c:ptCount val="12"/>
                <c:pt idx="0">
                  <c:v>1.7</c:v>
                </c:pt>
                <c:pt idx="1">
                  <c:v>2.1</c:v>
                </c:pt>
                <c:pt idx="2">
                  <c:v>3</c:v>
                </c:pt>
                <c:pt idx="3">
                  <c:v>4.4000000000000004</c:v>
                </c:pt>
                <c:pt idx="4">
                  <c:v>5.2</c:v>
                </c:pt>
                <c:pt idx="5">
                  <c:v>11.9</c:v>
                </c:pt>
                <c:pt idx="6">
                  <c:v>13.4</c:v>
                </c:pt>
                <c:pt idx="7">
                  <c:v>13.2</c:v>
                </c:pt>
                <c:pt idx="8">
                  <c:v>12.9</c:v>
                </c:pt>
                <c:pt idx="9">
                  <c:v>13.9</c:v>
                </c:pt>
                <c:pt idx="10">
                  <c:v>12.8</c:v>
                </c:pt>
                <c:pt idx="11">
                  <c:v>5.4</c:v>
                </c:pt>
              </c:numCache>
            </c:numRef>
          </c:val>
          <c:extLst xmlns:c16r2="http://schemas.microsoft.com/office/drawing/2015/06/chart">
            <c:ext xmlns:c16="http://schemas.microsoft.com/office/drawing/2014/chart" uri="{C3380CC4-5D6E-409C-BE32-E72D297353CC}">
              <c16:uniqueId val="{00000004-8CF6-B447-A7AB-E184DFD5EA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medii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Masuri de control a inmultirii speciilor invazive de animale salbatice</c:v>
                </c:pt>
                <c:pt idx="1">
                  <c:v>Masuri de control a inmultirii speciilor invazive de plante</c:v>
                </c:pt>
                <c:pt idx="2">
                  <c:v>Conservarea si promovarea biodiversitatii urbane</c:v>
                </c:pt>
                <c:pt idx="3">
                  <c:v>Colectarea separata si reciclarea deseurilor</c:v>
                </c:pt>
                <c:pt idx="4">
                  <c:v>Dezvoltarea de solutii pentru energii regenerabile</c:v>
                </c:pt>
                <c:pt idx="5">
                  <c:v>Reducerea poluarii aerului din orasul meu</c:v>
                </c:pt>
                <c:pt idx="6">
                  <c:v>Parcuri urbane curate</c:v>
                </c:pt>
              </c:strCache>
            </c:strRef>
          </c:cat>
          <c:val>
            <c:numRef>
              <c:f>Sheet1!$B$2:$B$8</c:f>
              <c:numCache>
                <c:formatCode>General</c:formatCode>
                <c:ptCount val="7"/>
                <c:pt idx="0">
                  <c:v>3.8</c:v>
                </c:pt>
                <c:pt idx="1">
                  <c:v>3.83</c:v>
                </c:pt>
                <c:pt idx="2">
                  <c:v>4.16</c:v>
                </c:pt>
                <c:pt idx="3">
                  <c:v>4.4400000000000004</c:v>
                </c:pt>
                <c:pt idx="4">
                  <c:v>4.45</c:v>
                </c:pt>
                <c:pt idx="5">
                  <c:v>4.51</c:v>
                </c:pt>
                <c:pt idx="6">
                  <c:v>4.55</c:v>
                </c:pt>
              </c:numCache>
            </c:numRef>
          </c:val>
          <c:extLst xmlns:c16r2="http://schemas.microsoft.com/office/drawing/2015/06/chart">
            <c:ext xmlns:c16="http://schemas.microsoft.com/office/drawing/2014/chart" uri="{C3380CC4-5D6E-409C-BE32-E72D297353CC}">
              <c16:uniqueId val="{00000000-9C67-1942-B2DA-96E3B91CF2D0}"/>
            </c:ext>
          </c:extLst>
        </c:ser>
        <c:dLbls>
          <c:showLegendKey val="0"/>
          <c:showVal val="0"/>
          <c:showCatName val="0"/>
          <c:showSerName val="0"/>
          <c:showPercent val="0"/>
          <c:showBubbleSize val="0"/>
        </c:dLbls>
        <c:gapWidth val="150"/>
        <c:overlap val="100"/>
        <c:axId val="1737086352"/>
        <c:axId val="1737082544"/>
      </c:barChart>
      <c:catAx>
        <c:axId val="1737086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2544"/>
        <c:crosses val="autoZero"/>
        <c:auto val="1"/>
        <c:lblAlgn val="ctr"/>
        <c:lblOffset val="100"/>
        <c:noMultiLvlLbl val="0"/>
      </c:catAx>
      <c:valAx>
        <c:axId val="1737082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63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1-Deloc satisfacut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Parcuri urbane curate</c:v>
                </c:pt>
                <c:pt idx="1">
                  <c:v>Masuri de control a inmultirii speciilor invazive de animale salbatice</c:v>
                </c:pt>
                <c:pt idx="2">
                  <c:v>Masuri de control a inmultirii speciilor invazive de plante</c:v>
                </c:pt>
                <c:pt idx="3">
                  <c:v>Conservarea si promovarea biodiversitatii urbane</c:v>
                </c:pt>
                <c:pt idx="4">
                  <c:v>Colectarea separata si reciclarea deseurilor</c:v>
                </c:pt>
                <c:pt idx="5">
                  <c:v>Dezvoltarea de solutii pentru energii regenerabile</c:v>
                </c:pt>
                <c:pt idx="6">
                  <c:v>Reducerea poluarii aerului din orasul meu</c:v>
                </c:pt>
              </c:strCache>
            </c:strRef>
          </c:cat>
          <c:val>
            <c:numRef>
              <c:f>Sheet1!$B$2:$B$8</c:f>
              <c:numCache>
                <c:formatCode>0</c:formatCode>
                <c:ptCount val="7"/>
                <c:pt idx="0">
                  <c:v>23</c:v>
                </c:pt>
                <c:pt idx="1">
                  <c:v>23</c:v>
                </c:pt>
                <c:pt idx="2">
                  <c:v>23</c:v>
                </c:pt>
                <c:pt idx="3">
                  <c:v>24.7</c:v>
                </c:pt>
                <c:pt idx="4">
                  <c:v>28.1</c:v>
                </c:pt>
                <c:pt idx="5">
                  <c:v>28.1</c:v>
                </c:pt>
                <c:pt idx="6">
                  <c:v>34.5</c:v>
                </c:pt>
              </c:numCache>
            </c:numRef>
          </c:val>
          <c:extLst xmlns:c16r2="http://schemas.microsoft.com/office/drawing/2015/06/chart">
            <c:ext xmlns:c16="http://schemas.microsoft.com/office/drawing/2014/chart" uri="{C3380CC4-5D6E-409C-BE32-E72D297353CC}">
              <c16:uniqueId val="{00000000-9C67-1942-B2DA-96E3B91CF2D0}"/>
            </c:ext>
          </c:extLst>
        </c:ser>
        <c:ser>
          <c:idx val="1"/>
          <c:order val="1"/>
          <c:tx>
            <c:strRef>
              <c:f>Sheet1!$C$1</c:f>
              <c:strCache>
                <c:ptCount val="1"/>
                <c:pt idx="0">
                  <c:v>2-Putin satisfacut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Parcuri urbane curate</c:v>
                </c:pt>
                <c:pt idx="1">
                  <c:v>Masuri de control a inmultirii speciilor invazive de animale salbatice</c:v>
                </c:pt>
                <c:pt idx="2">
                  <c:v>Masuri de control a inmultirii speciilor invazive de plante</c:v>
                </c:pt>
                <c:pt idx="3">
                  <c:v>Conservarea si promovarea biodiversitatii urbane</c:v>
                </c:pt>
                <c:pt idx="4">
                  <c:v>Colectarea separata si reciclarea deseurilor</c:v>
                </c:pt>
                <c:pt idx="5">
                  <c:v>Dezvoltarea de solutii pentru energii regenerabile</c:v>
                </c:pt>
                <c:pt idx="6">
                  <c:v>Reducerea poluarii aerului din orasul meu</c:v>
                </c:pt>
              </c:strCache>
            </c:strRef>
          </c:cat>
          <c:val>
            <c:numRef>
              <c:f>Sheet1!$C$2:$C$8</c:f>
              <c:numCache>
                <c:formatCode>0</c:formatCode>
                <c:ptCount val="7"/>
                <c:pt idx="0">
                  <c:v>25.5</c:v>
                </c:pt>
                <c:pt idx="1">
                  <c:v>20.8</c:v>
                </c:pt>
                <c:pt idx="2">
                  <c:v>21.3</c:v>
                </c:pt>
                <c:pt idx="3">
                  <c:v>22.8</c:v>
                </c:pt>
                <c:pt idx="4">
                  <c:v>25.1</c:v>
                </c:pt>
                <c:pt idx="5">
                  <c:v>27.4</c:v>
                </c:pt>
                <c:pt idx="6">
                  <c:v>22.8</c:v>
                </c:pt>
              </c:numCache>
            </c:numRef>
          </c:val>
          <c:extLst xmlns:c16r2="http://schemas.microsoft.com/office/drawing/2015/06/chart">
            <c:ext xmlns:c16="http://schemas.microsoft.com/office/drawing/2014/chart" uri="{C3380CC4-5D6E-409C-BE32-E72D297353CC}">
              <c16:uniqueId val="{00000001-9C67-1942-B2DA-96E3B91CF2D0}"/>
            </c:ext>
          </c:extLst>
        </c:ser>
        <c:ser>
          <c:idx val="2"/>
          <c:order val="2"/>
          <c:tx>
            <c:strRef>
              <c:f>Sheet1!$D$1</c:f>
              <c:strCache>
                <c:ptCount val="1"/>
                <c:pt idx="0">
                  <c:v>3-Nici, nici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Parcuri urbane curate</c:v>
                </c:pt>
                <c:pt idx="1">
                  <c:v>Masuri de control a inmultirii speciilor invazive de animale salbatice</c:v>
                </c:pt>
                <c:pt idx="2">
                  <c:v>Masuri de control a inmultirii speciilor invazive de plante</c:v>
                </c:pt>
                <c:pt idx="3">
                  <c:v>Conservarea si promovarea biodiversitatii urbane</c:v>
                </c:pt>
                <c:pt idx="4">
                  <c:v>Colectarea separata si reciclarea deseurilor</c:v>
                </c:pt>
                <c:pt idx="5">
                  <c:v>Dezvoltarea de solutii pentru energii regenerabile</c:v>
                </c:pt>
                <c:pt idx="6">
                  <c:v>Reducerea poluarii aerului din orasul meu</c:v>
                </c:pt>
              </c:strCache>
            </c:strRef>
          </c:cat>
          <c:val>
            <c:numRef>
              <c:f>Sheet1!$D$2:$D$8</c:f>
              <c:numCache>
                <c:formatCode>0</c:formatCode>
                <c:ptCount val="7"/>
                <c:pt idx="0">
                  <c:v>20.7</c:v>
                </c:pt>
                <c:pt idx="1">
                  <c:v>32.200000000000003</c:v>
                </c:pt>
                <c:pt idx="2">
                  <c:v>32.799999999999997</c:v>
                </c:pt>
                <c:pt idx="3">
                  <c:v>29.7</c:v>
                </c:pt>
                <c:pt idx="4">
                  <c:v>19.7</c:v>
                </c:pt>
                <c:pt idx="5">
                  <c:v>23.7</c:v>
                </c:pt>
                <c:pt idx="6">
                  <c:v>21.8</c:v>
                </c:pt>
              </c:numCache>
            </c:numRef>
          </c:val>
          <c:extLst xmlns:c16r2="http://schemas.microsoft.com/office/drawing/2015/06/chart">
            <c:ext xmlns:c16="http://schemas.microsoft.com/office/drawing/2014/chart" uri="{C3380CC4-5D6E-409C-BE32-E72D297353CC}">
              <c16:uniqueId val="{00000002-9C67-1942-B2DA-96E3B91CF2D0}"/>
            </c:ext>
          </c:extLst>
        </c:ser>
        <c:ser>
          <c:idx val="3"/>
          <c:order val="3"/>
          <c:tx>
            <c:strRef>
              <c:f>Sheet1!$E$1</c:f>
              <c:strCache>
                <c:ptCount val="1"/>
                <c:pt idx="0">
                  <c:v>4-Satisfacut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Parcuri urbane curate</c:v>
                </c:pt>
                <c:pt idx="1">
                  <c:v>Masuri de control a inmultirii speciilor invazive de animale salbatice</c:v>
                </c:pt>
                <c:pt idx="2">
                  <c:v>Masuri de control a inmultirii speciilor invazive de plante</c:v>
                </c:pt>
                <c:pt idx="3">
                  <c:v>Conservarea si promovarea biodiversitatii urbane</c:v>
                </c:pt>
                <c:pt idx="4">
                  <c:v>Colectarea separata si reciclarea deseurilor</c:v>
                </c:pt>
                <c:pt idx="5">
                  <c:v>Dezvoltarea de solutii pentru energii regenerabile</c:v>
                </c:pt>
                <c:pt idx="6">
                  <c:v>Reducerea poluarii aerului din orasul meu</c:v>
                </c:pt>
              </c:strCache>
            </c:strRef>
          </c:cat>
          <c:val>
            <c:numRef>
              <c:f>Sheet1!$E$2:$E$8</c:f>
              <c:numCache>
                <c:formatCode>0</c:formatCode>
                <c:ptCount val="7"/>
                <c:pt idx="0">
                  <c:v>18.7</c:v>
                </c:pt>
                <c:pt idx="1">
                  <c:v>9.9</c:v>
                </c:pt>
                <c:pt idx="2">
                  <c:v>9.8000000000000007</c:v>
                </c:pt>
                <c:pt idx="3">
                  <c:v>12.7</c:v>
                </c:pt>
                <c:pt idx="4">
                  <c:v>15.7</c:v>
                </c:pt>
                <c:pt idx="5">
                  <c:v>10.199999999999999</c:v>
                </c:pt>
                <c:pt idx="6">
                  <c:v>10.6</c:v>
                </c:pt>
              </c:numCache>
            </c:numRef>
          </c:val>
          <c:extLst xmlns:c16r2="http://schemas.microsoft.com/office/drawing/2015/06/chart">
            <c:ext xmlns:c16="http://schemas.microsoft.com/office/drawing/2014/chart" uri="{C3380CC4-5D6E-409C-BE32-E72D297353CC}">
              <c16:uniqueId val="{00000003-9C67-1942-B2DA-96E3B91CF2D0}"/>
            </c:ext>
          </c:extLst>
        </c:ser>
        <c:ser>
          <c:idx val="4"/>
          <c:order val="4"/>
          <c:tx>
            <c:strRef>
              <c:f>Sheet1!$F$1</c:f>
              <c:strCache>
                <c:ptCount val="1"/>
                <c:pt idx="0">
                  <c:v>5-Foarte satisfacut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Parcuri urbane curate</c:v>
                </c:pt>
                <c:pt idx="1">
                  <c:v>Masuri de control a inmultirii speciilor invazive de animale salbatice</c:v>
                </c:pt>
                <c:pt idx="2">
                  <c:v>Masuri de control a inmultirii speciilor invazive de plante</c:v>
                </c:pt>
                <c:pt idx="3">
                  <c:v>Conservarea si promovarea biodiversitatii urbane</c:v>
                </c:pt>
                <c:pt idx="4">
                  <c:v>Colectarea separata si reciclarea deseurilor</c:v>
                </c:pt>
                <c:pt idx="5">
                  <c:v>Dezvoltarea de solutii pentru energii regenerabile</c:v>
                </c:pt>
                <c:pt idx="6">
                  <c:v>Reducerea poluarii aerului din orasul meu</c:v>
                </c:pt>
              </c:strCache>
            </c:strRef>
          </c:cat>
          <c:val>
            <c:numRef>
              <c:f>Sheet1!$F$2:$F$8</c:f>
              <c:numCache>
                <c:formatCode>0</c:formatCode>
                <c:ptCount val="7"/>
                <c:pt idx="0">
                  <c:v>11.3</c:v>
                </c:pt>
                <c:pt idx="1">
                  <c:v>6.4</c:v>
                </c:pt>
                <c:pt idx="2">
                  <c:v>6.7</c:v>
                </c:pt>
                <c:pt idx="3">
                  <c:v>7.1</c:v>
                </c:pt>
                <c:pt idx="4">
                  <c:v>10.4</c:v>
                </c:pt>
                <c:pt idx="5">
                  <c:v>8.6</c:v>
                </c:pt>
                <c:pt idx="6">
                  <c:v>9.3000000000000007</c:v>
                </c:pt>
              </c:numCache>
            </c:numRef>
          </c:val>
          <c:extLst xmlns:c16r2="http://schemas.microsoft.com/office/drawing/2015/06/chart">
            <c:ext xmlns:c16="http://schemas.microsoft.com/office/drawing/2014/chart" uri="{C3380CC4-5D6E-409C-BE32-E72D297353CC}">
              <c16:uniqueId val="{00000004-9C67-1942-B2DA-96E3B91CF2D0}"/>
            </c:ext>
          </c:extLst>
        </c:ser>
        <c:ser>
          <c:idx val="5"/>
          <c:order val="5"/>
          <c:tx>
            <c:strRef>
              <c:f>Sheet1!$G$1</c:f>
              <c:strCache>
                <c:ptCount val="1"/>
                <c:pt idx="0">
                  <c:v>99-Nu stiu /Nu raspund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Parcuri urbane curate</c:v>
                </c:pt>
                <c:pt idx="1">
                  <c:v>Masuri de control a inmultirii speciilor invazive de animale salbatice</c:v>
                </c:pt>
                <c:pt idx="2">
                  <c:v>Masuri de control a inmultirii speciilor invazive de plante</c:v>
                </c:pt>
                <c:pt idx="3">
                  <c:v>Conservarea si promovarea biodiversitatii urbane</c:v>
                </c:pt>
                <c:pt idx="4">
                  <c:v>Colectarea separata si reciclarea deseurilor</c:v>
                </c:pt>
                <c:pt idx="5">
                  <c:v>Dezvoltarea de solutii pentru energii regenerabile</c:v>
                </c:pt>
                <c:pt idx="6">
                  <c:v>Reducerea poluarii aerului din orasul meu</c:v>
                </c:pt>
              </c:strCache>
            </c:strRef>
          </c:cat>
          <c:val>
            <c:numRef>
              <c:f>Sheet1!$G$2:$G$8</c:f>
              <c:numCache>
                <c:formatCode>0</c:formatCode>
                <c:ptCount val="7"/>
                <c:pt idx="0">
                  <c:v>0.8</c:v>
                </c:pt>
                <c:pt idx="1">
                  <c:v>7.6</c:v>
                </c:pt>
                <c:pt idx="2">
                  <c:v>6.5</c:v>
                </c:pt>
                <c:pt idx="3">
                  <c:v>3</c:v>
                </c:pt>
                <c:pt idx="4">
                  <c:v>1</c:v>
                </c:pt>
                <c:pt idx="5">
                  <c:v>2</c:v>
                </c:pt>
                <c:pt idx="6">
                  <c:v>1</c:v>
                </c:pt>
              </c:numCache>
            </c:numRef>
          </c:val>
          <c:extLst xmlns:c16r2="http://schemas.microsoft.com/office/drawing/2015/06/chart">
            <c:ext xmlns:c16="http://schemas.microsoft.com/office/drawing/2014/chart" uri="{C3380CC4-5D6E-409C-BE32-E72D297353CC}">
              <c16:uniqueId val="{00000005-9C67-1942-B2DA-96E3B91CF2D0}"/>
            </c:ext>
          </c:extLst>
        </c:ser>
        <c:dLbls>
          <c:showLegendKey val="0"/>
          <c:showVal val="0"/>
          <c:showCatName val="0"/>
          <c:showSerName val="0"/>
          <c:showPercent val="0"/>
          <c:showBubbleSize val="0"/>
        </c:dLbls>
        <c:gapWidth val="150"/>
        <c:overlap val="100"/>
        <c:axId val="1737087984"/>
        <c:axId val="1737085264"/>
      </c:barChart>
      <c:catAx>
        <c:axId val="1737087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5264"/>
        <c:crosses val="autoZero"/>
        <c:auto val="1"/>
        <c:lblAlgn val="ctr"/>
        <c:lblOffset val="100"/>
        <c:noMultiLvlLbl val="0"/>
      </c:catAx>
      <c:valAx>
        <c:axId val="17370852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medii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Reducerea poluarii aerului din orasul meu</c:v>
                </c:pt>
                <c:pt idx="1">
                  <c:v>Dezvoltarea de solutii pentru energii regenerabile</c:v>
                </c:pt>
                <c:pt idx="2">
                  <c:v>Masuri de control a inmultirii speciilor invazive de animale salbatice</c:v>
                </c:pt>
                <c:pt idx="3">
                  <c:v>Conservarea si promovarea biodiversitatii urbane</c:v>
                </c:pt>
                <c:pt idx="4">
                  <c:v>Masuri de control a inmultirii speciilor invazive de plante</c:v>
                </c:pt>
                <c:pt idx="5">
                  <c:v>Colectarea separata si reciclarea deseurilor</c:v>
                </c:pt>
                <c:pt idx="6">
                  <c:v>Parcuri urbane curate</c:v>
                </c:pt>
              </c:strCache>
            </c:strRef>
          </c:cat>
          <c:val>
            <c:numRef>
              <c:f>Sheet1!$B$2:$B$8</c:f>
              <c:numCache>
                <c:formatCode>General</c:formatCode>
                <c:ptCount val="7"/>
                <c:pt idx="0">
                  <c:v>2.37</c:v>
                </c:pt>
                <c:pt idx="1">
                  <c:v>2.4300000000000002</c:v>
                </c:pt>
                <c:pt idx="2">
                  <c:v>2.52</c:v>
                </c:pt>
                <c:pt idx="3">
                  <c:v>2.5299999999999998</c:v>
                </c:pt>
                <c:pt idx="4">
                  <c:v>2.5299999999999998</c:v>
                </c:pt>
                <c:pt idx="5">
                  <c:v>2.5499999999999998</c:v>
                </c:pt>
                <c:pt idx="6">
                  <c:v>2.7</c:v>
                </c:pt>
              </c:numCache>
            </c:numRef>
          </c:val>
          <c:extLst xmlns:c16r2="http://schemas.microsoft.com/office/drawing/2015/06/chart">
            <c:ext xmlns:c16="http://schemas.microsoft.com/office/drawing/2014/chart" uri="{C3380CC4-5D6E-409C-BE32-E72D297353CC}">
              <c16:uniqueId val="{00000000-9C67-1942-B2DA-96E3B91CF2D0}"/>
            </c:ext>
          </c:extLst>
        </c:ser>
        <c:dLbls>
          <c:showLegendKey val="0"/>
          <c:showVal val="0"/>
          <c:showCatName val="0"/>
          <c:showSerName val="0"/>
          <c:showPercent val="0"/>
          <c:showBubbleSize val="0"/>
        </c:dLbls>
        <c:gapWidth val="150"/>
        <c:overlap val="100"/>
        <c:axId val="1737083088"/>
        <c:axId val="1737087440"/>
      </c:barChart>
      <c:catAx>
        <c:axId val="1737083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7440"/>
        <c:crosses val="autoZero"/>
        <c:auto val="1"/>
        <c:lblAlgn val="ctr"/>
        <c:lblOffset val="100"/>
        <c:noMultiLvlLbl val="0"/>
      </c:catAx>
      <c:valAx>
        <c:axId val="1737087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3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satisfacție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Reducerea poluarii aerului din orasul meu</c:v>
                </c:pt>
                <c:pt idx="1">
                  <c:v>Colectarea separata si reciclarea deseurilor</c:v>
                </c:pt>
                <c:pt idx="2">
                  <c:v>Parcuri urbane curate</c:v>
                </c:pt>
                <c:pt idx="3">
                  <c:v>Conservarea si promovarea biodiversitatii urbane</c:v>
                </c:pt>
                <c:pt idx="4">
                  <c:v>Masuri de control a inmultirii speciilor invazive de animale salbatice</c:v>
                </c:pt>
                <c:pt idx="5">
                  <c:v>Masuri de control a inmultirii speciilor invazive de plante</c:v>
                </c:pt>
                <c:pt idx="6">
                  <c:v>Dezvoltarea de solutii pentru energii regenerabile</c:v>
                </c:pt>
              </c:strCache>
            </c:strRef>
          </c:cat>
          <c:val>
            <c:numRef>
              <c:f>Sheet1!$B$2:$B$8</c:f>
              <c:numCache>
                <c:formatCode>General</c:formatCode>
                <c:ptCount val="7"/>
                <c:pt idx="0">
                  <c:v>2.37</c:v>
                </c:pt>
                <c:pt idx="1">
                  <c:v>2.5499999999999998</c:v>
                </c:pt>
                <c:pt idx="2">
                  <c:v>2.7</c:v>
                </c:pt>
                <c:pt idx="3">
                  <c:v>2.5299999999999998</c:v>
                </c:pt>
                <c:pt idx="4">
                  <c:v>2.52</c:v>
                </c:pt>
                <c:pt idx="5">
                  <c:v>2.5299999999999998</c:v>
                </c:pt>
                <c:pt idx="6">
                  <c:v>2.4300000000000002</c:v>
                </c:pt>
              </c:numCache>
            </c:numRef>
          </c:val>
          <c:smooth val="0"/>
          <c:extLst xmlns:c16r2="http://schemas.microsoft.com/office/drawing/2015/06/chart">
            <c:ext xmlns:c16="http://schemas.microsoft.com/office/drawing/2014/chart" uri="{C3380CC4-5D6E-409C-BE32-E72D297353CC}">
              <c16:uniqueId val="{00000000-6E77-944F-9BF2-7F20B9FADB17}"/>
            </c:ext>
          </c:extLst>
        </c:ser>
        <c:ser>
          <c:idx val="1"/>
          <c:order val="1"/>
          <c:tx>
            <c:strRef>
              <c:f>Sheet1!$C$1</c:f>
              <c:strCache>
                <c:ptCount val="1"/>
                <c:pt idx="0">
                  <c:v>importanță</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Reducerea poluarii aerului din orasul meu</c:v>
                </c:pt>
                <c:pt idx="1">
                  <c:v>Colectarea separata si reciclarea deseurilor</c:v>
                </c:pt>
                <c:pt idx="2">
                  <c:v>Parcuri urbane curate</c:v>
                </c:pt>
                <c:pt idx="3">
                  <c:v>Conservarea si promovarea biodiversitatii urbane</c:v>
                </c:pt>
                <c:pt idx="4">
                  <c:v>Masuri de control a inmultirii speciilor invazive de animale salbatice</c:v>
                </c:pt>
                <c:pt idx="5">
                  <c:v>Masuri de control a inmultirii speciilor invazive de plante</c:v>
                </c:pt>
                <c:pt idx="6">
                  <c:v>Dezvoltarea de solutii pentru energii regenerabile</c:v>
                </c:pt>
              </c:strCache>
            </c:strRef>
          </c:cat>
          <c:val>
            <c:numRef>
              <c:f>Sheet1!$C$2:$C$8</c:f>
              <c:numCache>
                <c:formatCode>General</c:formatCode>
                <c:ptCount val="7"/>
                <c:pt idx="0">
                  <c:v>4.51</c:v>
                </c:pt>
                <c:pt idx="1">
                  <c:v>4.4400000000000004</c:v>
                </c:pt>
                <c:pt idx="2">
                  <c:v>4.55</c:v>
                </c:pt>
                <c:pt idx="3">
                  <c:v>4.16</c:v>
                </c:pt>
                <c:pt idx="4">
                  <c:v>3.8</c:v>
                </c:pt>
                <c:pt idx="5">
                  <c:v>3.83</c:v>
                </c:pt>
                <c:pt idx="6">
                  <c:v>4.45</c:v>
                </c:pt>
              </c:numCache>
            </c:numRef>
          </c:val>
          <c:smooth val="0"/>
          <c:extLst xmlns:c16r2="http://schemas.microsoft.com/office/drawing/2015/06/chart">
            <c:ext xmlns:c16="http://schemas.microsoft.com/office/drawing/2014/chart" uri="{C3380CC4-5D6E-409C-BE32-E72D297353CC}">
              <c16:uniqueId val="{00000001-6E77-944F-9BF2-7F20B9FADB17}"/>
            </c:ext>
          </c:extLst>
        </c:ser>
        <c:dLbls>
          <c:showLegendKey val="0"/>
          <c:showVal val="0"/>
          <c:showCatName val="0"/>
          <c:showSerName val="0"/>
          <c:showPercent val="0"/>
          <c:showBubbleSize val="0"/>
        </c:dLbls>
        <c:smooth val="0"/>
        <c:axId val="1737083632"/>
        <c:axId val="1737084720"/>
      </c:lineChart>
      <c:catAx>
        <c:axId val="173708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37084720"/>
        <c:crosses val="autoZero"/>
        <c:auto val="1"/>
        <c:lblAlgn val="ctr"/>
        <c:lblOffset val="100"/>
        <c:noMultiLvlLbl val="0"/>
      </c:catAx>
      <c:valAx>
        <c:axId val="173708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708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2.2278696722150479E-2"/>
                  <c:y val="0.2379683937312205"/>
                </c:manualLayout>
              </c:layout>
              <c:tx>
                <c:rich>
                  <a:bodyPr/>
                  <a:lstStyle/>
                  <a:p>
                    <a:fld id="{C6F6C383-84D1-504B-AFCB-B0892476F8F6}"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8A44-4549-A1D2-8301D17782A8}"/>
                </c:ext>
                <c:ext xmlns:c15="http://schemas.microsoft.com/office/drawing/2012/chart" uri="{CE6537A1-D6FC-4f65-9D91-7224C49458BB}">
                  <c15:dlblFieldTable/>
                  <c15:showDataLabelsRange val="1"/>
                </c:ext>
              </c:extLst>
            </c:dLbl>
            <c:dLbl>
              <c:idx val="1"/>
              <c:layout>
                <c:manualLayout>
                  <c:x val="-8.2635946149669737E-2"/>
                  <c:y val="-0.18414012900237581"/>
                </c:manualLayout>
              </c:layout>
              <c:tx>
                <c:rich>
                  <a:bodyPr/>
                  <a:lstStyle/>
                  <a:p>
                    <a:fld id="{38C39B2A-5220-F547-9BAD-BFF4B7FDCD16}"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8A44-4549-A1D2-8301D17782A8}"/>
                </c:ext>
                <c:ext xmlns:c15="http://schemas.microsoft.com/office/drawing/2012/chart" uri="{CE6537A1-D6FC-4f65-9D91-7224C49458BB}">
                  <c15:dlblFieldTable/>
                  <c15:showDataLabelsRange val="1"/>
                </c:ext>
              </c:extLst>
            </c:dLbl>
            <c:dLbl>
              <c:idx val="2"/>
              <c:layout>
                <c:manualLayout>
                  <c:x val="6.6654346195206644E-3"/>
                  <c:y val="2.1362895726592064E-2"/>
                </c:manualLayout>
              </c:layout>
              <c:tx>
                <c:rich>
                  <a:bodyPr/>
                  <a:lstStyle/>
                  <a:p>
                    <a:fld id="{DA31E3E5-35EB-6D41-B495-0B1E4CEE2D4E}"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8A44-4549-A1D2-8301D17782A8}"/>
                </c:ext>
                <c:ext xmlns:c15="http://schemas.microsoft.com/office/drawing/2012/chart" uri="{CE6537A1-D6FC-4f65-9D91-7224C49458BB}">
                  <c15:dlblFieldTable/>
                  <c15:showDataLabelsRange val="1"/>
                </c:ext>
              </c:extLst>
            </c:dLbl>
            <c:dLbl>
              <c:idx val="3"/>
              <c:layout>
                <c:manualLayout>
                  <c:x val="-0.1648948756623636"/>
                  <c:y val="-0.17624412654157939"/>
                </c:manualLayout>
              </c:layout>
              <c:tx>
                <c:rich>
                  <a:bodyPr/>
                  <a:lstStyle/>
                  <a:p>
                    <a:fld id="{2A020658-6BC1-D645-A7EE-D099BE07DAA2}"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5AE0-4886-94A5-00993A993B6F}"/>
                </c:ext>
                <c:ext xmlns:c15="http://schemas.microsoft.com/office/drawing/2012/chart" uri="{CE6537A1-D6FC-4f65-9D91-7224C49458BB}">
                  <c15:dlblFieldTable/>
                  <c15:showDataLabelsRange val="1"/>
                </c:ext>
              </c:extLst>
            </c:dLbl>
            <c:dLbl>
              <c:idx val="4"/>
              <c:layout>
                <c:manualLayout>
                  <c:x val="-0.43823219272825015"/>
                  <c:y val="-9.5046368442700827E-2"/>
                </c:manualLayout>
              </c:layout>
              <c:tx>
                <c:rich>
                  <a:bodyPr/>
                  <a:lstStyle/>
                  <a:p>
                    <a:fld id="{81EDB2A2-2958-3242-B75F-A8340C621BC3}"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5AE0-4886-94A5-00993A993B6F}"/>
                </c:ext>
                <c:ext xmlns:c15="http://schemas.microsoft.com/office/drawing/2012/chart" uri="{CE6537A1-D6FC-4f65-9D91-7224C49458BB}">
                  <c15:dlblFieldTable/>
                  <c15:showDataLabelsRange val="1"/>
                </c:ext>
              </c:extLst>
            </c:dLbl>
            <c:dLbl>
              <c:idx val="5"/>
              <c:layout>
                <c:manualLayout>
                  <c:x val="-0.27583425460339361"/>
                  <c:y val="-0.20021060742506019"/>
                </c:manualLayout>
              </c:layout>
              <c:tx>
                <c:rich>
                  <a:bodyPr/>
                  <a:lstStyle/>
                  <a:p>
                    <a:fld id="{BA14A68F-39F0-467C-8B50-54D5BF56EA7E}" type="CELLRANGE">
                      <a:rPr lang="en-US" dirty="0"/>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8A44-4549-A1D2-8301D17782A8}"/>
                </c:ext>
                <c:ext xmlns:c15="http://schemas.microsoft.com/office/drawing/2012/chart" uri="{CE6537A1-D6FC-4f65-9D91-7224C49458BB}">
                  <c15:dlblFieldTable/>
                  <c15:showDataLabelsRange val="1"/>
                </c:ext>
              </c:extLst>
            </c:dLbl>
            <c:dLbl>
              <c:idx val="6"/>
              <c:layout>
                <c:manualLayout>
                  <c:x val="-3.8192142687396027E-2"/>
                  <c:y val="0.1094516889915115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F2C7BF42-841A-D148-8702-598D937E5FD6}" type="CELLRANGE">
                      <a:rPr lang="en-US"/>
                      <a:pPr>
                        <a:defRPr sz="1000"/>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5AE0-4886-94A5-00993A993B6F}"/>
                </c:ext>
                <c:ext xmlns:c15="http://schemas.microsoft.com/office/drawing/2012/chart" uri="{CE6537A1-D6FC-4f65-9D91-7224C49458BB}">
                  <c15:layout>
                    <c:manualLayout>
                      <c:w val="0.21091847327916924"/>
                      <c:h val="0.13896845932404348"/>
                    </c:manualLayout>
                  </c15:layout>
                  <c15:dlblFieldTable/>
                  <c15:showDataLabelsRange val="1"/>
                </c:ext>
              </c:extLst>
            </c:dLbl>
            <c:dLbl>
              <c:idx val="7"/>
              <c:layout>
                <c:manualLayout>
                  <c:x val="-0.34012695020598083"/>
                  <c:y val="1.979174633905606E-2"/>
                </c:manualLayout>
              </c:layout>
              <c:tx>
                <c:rich>
                  <a:bodyPr/>
                  <a:lstStyle/>
                  <a:p>
                    <a:fld id="{A484322F-8AA8-407C-89AC-AAC7526E2DE1}" type="CELLRANGE">
                      <a:rPr lang="en-US" dirty="0"/>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8A44-4549-A1D2-8301D17782A8}"/>
                </c:ext>
                <c:ext xmlns:c15="http://schemas.microsoft.com/office/drawing/2012/chart" uri="{CE6537A1-D6FC-4f65-9D91-7224C49458BB}">
                  <c15:dlblFieldTable/>
                  <c15:showDataLabelsRange val="1"/>
                </c:ext>
              </c:extLst>
            </c:dLbl>
            <c:dLbl>
              <c:idx val="8"/>
              <c:layout>
                <c:manualLayout>
                  <c:x val="-0.15169993151417488"/>
                  <c:y val="0.15250355018194311"/>
                </c:manualLayout>
              </c:layout>
              <c:tx>
                <c:rich>
                  <a:bodyPr/>
                  <a:lstStyle/>
                  <a:p>
                    <a:fld id="{5196C08A-488E-4B0F-881E-F4D58CB7AEED}"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8A44-4549-A1D2-8301D17782A8}"/>
                </c:ext>
                <c:ext xmlns:c15="http://schemas.microsoft.com/office/drawing/2012/chart" uri="{CE6537A1-D6FC-4f65-9D91-7224C49458BB}">
                  <c15:dlblFieldTable/>
                  <c15:showDataLabelsRange val="1"/>
                </c:ext>
              </c:extLst>
            </c:dLbl>
            <c:dLbl>
              <c:idx val="9"/>
              <c:layout>
                <c:manualLayout>
                  <c:x val="-1.8851214736372968E-2"/>
                  <c:y val="-0.23773870045225901"/>
                </c:manualLayout>
              </c:layout>
              <c:tx>
                <c:rich>
                  <a:bodyPr/>
                  <a:lstStyle/>
                  <a:p>
                    <a:fld id="{8B65DE85-3903-4A8C-9ADC-C67C1960D47A}" type="CELLRANGE">
                      <a:rPr lang="en-US" dirty="0"/>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8A44-4549-A1D2-8301D17782A8}"/>
                </c:ext>
                <c:ext xmlns:c15="http://schemas.microsoft.com/office/drawing/2012/chart" uri="{CE6537A1-D6FC-4f65-9D91-7224C49458BB}">
                  <c15:dlblFieldTable/>
                  <c15:showDataLabelsRange val="1"/>
                </c:ext>
              </c:extLst>
            </c:dLbl>
            <c:dLbl>
              <c:idx val="10"/>
              <c:layout>
                <c:manualLayout>
                  <c:x val="-0.207214674089921"/>
                  <c:y val="-0.44179844627888598"/>
                </c:manualLayout>
              </c:layout>
              <c:tx>
                <c:rich>
                  <a:bodyPr/>
                  <a:lstStyle/>
                  <a:p>
                    <a:fld id="{1E956EA7-5FEF-8140-9240-1176BCDC87B4}" type="CELLRANGE">
                      <a:rPr lang="en-US"/>
                      <a:pPr/>
                      <a:t>[CELLRANGE]</a:t>
                    </a:fld>
                    <a:endParaRPr lang="en-US"/>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5F7E-1648-A7DA-92CF9594DC0D}"/>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Sheet1!$A$2:$A$8</c:f>
              <c:numCache>
                <c:formatCode>General</c:formatCode>
                <c:ptCount val="7"/>
                <c:pt idx="0">
                  <c:v>4.51</c:v>
                </c:pt>
                <c:pt idx="1">
                  <c:v>4.4400000000000004</c:v>
                </c:pt>
                <c:pt idx="2">
                  <c:v>4.55</c:v>
                </c:pt>
                <c:pt idx="3">
                  <c:v>4.16</c:v>
                </c:pt>
                <c:pt idx="4">
                  <c:v>3.8</c:v>
                </c:pt>
                <c:pt idx="5">
                  <c:v>3.83</c:v>
                </c:pt>
                <c:pt idx="6">
                  <c:v>4.45</c:v>
                </c:pt>
              </c:numCache>
            </c:numRef>
          </c:xVal>
          <c:yVal>
            <c:numRef>
              <c:f>Sheet1!$B$2:$B$8</c:f>
              <c:numCache>
                <c:formatCode>General</c:formatCode>
                <c:ptCount val="7"/>
                <c:pt idx="0">
                  <c:v>2.37</c:v>
                </c:pt>
                <c:pt idx="1">
                  <c:v>2.5499999999999998</c:v>
                </c:pt>
                <c:pt idx="2">
                  <c:v>2.7</c:v>
                </c:pt>
                <c:pt idx="3">
                  <c:v>2.5299999999999998</c:v>
                </c:pt>
                <c:pt idx="4">
                  <c:v>2.52</c:v>
                </c:pt>
                <c:pt idx="5">
                  <c:v>2.5299999999999998</c:v>
                </c:pt>
                <c:pt idx="6">
                  <c:v>2.4300000000000002</c:v>
                </c:pt>
              </c:numCache>
            </c:numRef>
          </c:yVal>
          <c:smooth val="0"/>
          <c:extLst xmlns:c16r2="http://schemas.microsoft.com/office/drawing/2015/06/chart">
            <c:ext xmlns:c16="http://schemas.microsoft.com/office/drawing/2014/chart" uri="{C3380CC4-5D6E-409C-BE32-E72D297353CC}">
              <c16:uniqueId val="{00000000-8A44-4549-A1D2-8301D17782A8}"/>
            </c:ext>
            <c:ext xmlns:c15="http://schemas.microsoft.com/office/drawing/2012/chart" uri="{02D57815-91ED-43cb-92C2-25804820EDAC}">
              <c15:datalabelsRange>
                <c15:f>Sheet1!$C$2:$C$8</c15:f>
                <c15:dlblRangeCache>
                  <c:ptCount val="7"/>
                  <c:pt idx="0">
                    <c:v>Reducerea poluarii aerului din orasul meu</c:v>
                  </c:pt>
                  <c:pt idx="1">
                    <c:v>Colectarea separata si reciclarea deseurilor</c:v>
                  </c:pt>
                  <c:pt idx="2">
                    <c:v>Parcuri urbane curate</c:v>
                  </c:pt>
                  <c:pt idx="3">
                    <c:v>Conservarea si promovarea biodiversitatii urbane</c:v>
                  </c:pt>
                  <c:pt idx="4">
                    <c:v>Masuri de control a inmultirii speciilor invazive de animale salbatice</c:v>
                  </c:pt>
                  <c:pt idx="5">
                    <c:v>Masuri de control a inmultirii speciilor invazive de plante</c:v>
                  </c:pt>
                  <c:pt idx="6">
                    <c:v>Dezvoltarea de solutii pentru energii regenerabile</c:v>
                  </c:pt>
                </c15:dlblRangeCache>
              </c15:datalabelsRange>
            </c:ext>
          </c:extLst>
        </c:ser>
        <c:ser>
          <c:idx val="1"/>
          <c:order val="1"/>
          <c:tx>
            <c:strRef>
              <c:f>Sheet1!$C$1</c:f>
              <c:strCache>
                <c:ptCount val="1"/>
                <c:pt idx="0">
                  <c:v>label</c:v>
                </c:pt>
              </c:strCache>
            </c:strRef>
          </c:tx>
          <c:spPr>
            <a:ln w="25400" cap="rnd">
              <a:no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Sheet1!$A$2:$A$8</c:f>
              <c:numCache>
                <c:formatCode>General</c:formatCode>
                <c:ptCount val="7"/>
                <c:pt idx="0">
                  <c:v>4.51</c:v>
                </c:pt>
                <c:pt idx="1">
                  <c:v>4.4400000000000004</c:v>
                </c:pt>
                <c:pt idx="2">
                  <c:v>4.55</c:v>
                </c:pt>
                <c:pt idx="3">
                  <c:v>4.16</c:v>
                </c:pt>
                <c:pt idx="4">
                  <c:v>3.8</c:v>
                </c:pt>
                <c:pt idx="5">
                  <c:v>3.83</c:v>
                </c:pt>
                <c:pt idx="6">
                  <c:v>4.45</c:v>
                </c:pt>
              </c:numCache>
            </c:numRef>
          </c:xVal>
          <c:yVal>
            <c:numRef>
              <c:f>Sheet1!$C$2:$C$8</c:f>
              <c:numCache>
                <c:formatCode>General</c:formatCode>
                <c:ptCount val="7"/>
                <c:pt idx="0">
                  <c:v>0</c:v>
                </c:pt>
                <c:pt idx="1">
                  <c:v>0</c:v>
                </c:pt>
                <c:pt idx="2">
                  <c:v>0</c:v>
                </c:pt>
                <c:pt idx="3">
                  <c:v>0</c:v>
                </c:pt>
                <c:pt idx="4">
                  <c:v>0</c:v>
                </c:pt>
                <c:pt idx="5">
                  <c:v>0</c:v>
                </c:pt>
                <c:pt idx="6">
                  <c:v>0</c:v>
                </c:pt>
              </c:numCache>
            </c:numRef>
          </c:yVal>
          <c:smooth val="0"/>
          <c:extLst xmlns:c16r2="http://schemas.microsoft.com/office/drawing/2015/06/chart">
            <c:ext xmlns:c16="http://schemas.microsoft.com/office/drawing/2014/chart" uri="{C3380CC4-5D6E-409C-BE32-E72D297353CC}">
              <c16:uniqueId val="{00000002-8A44-4549-A1D2-8301D17782A8}"/>
            </c:ext>
          </c:extLst>
        </c:ser>
        <c:dLbls>
          <c:dLblPos val="t"/>
          <c:showLegendKey val="0"/>
          <c:showVal val="1"/>
          <c:showCatName val="0"/>
          <c:showSerName val="0"/>
          <c:showPercent val="0"/>
          <c:showBubbleSize val="0"/>
        </c:dLbls>
        <c:axId val="1614598352"/>
        <c:axId val="1614586384"/>
      </c:scatterChart>
      <c:valAx>
        <c:axId val="1614598352"/>
        <c:scaling>
          <c:orientation val="minMax"/>
          <c:max val="5"/>
          <c:min val="3"/>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FF0000"/>
                </a:solidFill>
                <a:latin typeface="+mn-lt"/>
                <a:ea typeface="+mn-ea"/>
                <a:cs typeface="+mn-cs"/>
              </a:defRPr>
            </a:pPr>
            <a:endParaRPr lang="en-US"/>
          </a:p>
        </c:txPr>
        <c:crossAx val="1614586384"/>
        <c:crossesAt val="2.5099999999999998"/>
        <c:crossBetween val="midCat"/>
        <c:majorUnit val="1"/>
        <c:minorUnit val="1"/>
      </c:valAx>
      <c:valAx>
        <c:axId val="1614586384"/>
        <c:scaling>
          <c:orientation val="minMax"/>
          <c:max val="3"/>
          <c:min val="2"/>
        </c:scaling>
        <c:delete val="0"/>
        <c:axPos val="l"/>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FF0000"/>
                </a:solidFill>
                <a:latin typeface="+mn-lt"/>
                <a:ea typeface="+mn-ea"/>
                <a:cs typeface="+mn-cs"/>
              </a:defRPr>
            </a:pPr>
            <a:endParaRPr lang="en-US"/>
          </a:p>
        </c:txPr>
        <c:crossAx val="1614598352"/>
        <c:crossesAt val="4.24"/>
        <c:crossBetween val="midCat"/>
        <c:majorUnit val="1"/>
        <c:minorUnit val="1"/>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1.9864462901894756E-2"/>
                  <c:y val="-4.4176411068563917E-2"/>
                </c:manualLayout>
              </c:layout>
              <c:tx>
                <c:rich>
                  <a:bodyPr/>
                  <a:lstStyle/>
                  <a:p>
                    <a:fld id="{4A2665F1-ABD0-3249-BDC6-E950EF69FDDB}" type="CELLRANGE">
                      <a:rPr lang="en-US"/>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8A44-4549-A1D2-8301D17782A8}"/>
                </c:ext>
                <c:ext xmlns:c15="http://schemas.microsoft.com/office/drawing/2012/chart" uri="{CE6537A1-D6FC-4f65-9D91-7224C49458BB}">
                  <c15:dlblFieldTable/>
                  <c15:showDataLabelsRange val="1"/>
                </c:ext>
              </c:extLst>
            </c:dLbl>
            <c:dLbl>
              <c:idx val="1"/>
              <c:layout>
                <c:manualLayout>
                  <c:x val="0.10214559989422081"/>
                  <c:y val="5.9453145294259477E-2"/>
                </c:manualLayout>
              </c:layout>
              <c:tx>
                <c:rich>
                  <a:bodyPr/>
                  <a:lstStyle/>
                  <a:p>
                    <a:fld id="{1BADA0D6-7F3F-2B48-A7DF-5E67552D9C5B}" type="CELLRANGE">
                      <a:rPr lang="en-US"/>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6-8A44-4549-A1D2-8301D17782A8}"/>
                </c:ext>
                <c:ext xmlns:c15="http://schemas.microsoft.com/office/drawing/2012/chart" uri="{CE6537A1-D6FC-4f65-9D91-7224C49458BB}">
                  <c15:dlblFieldTable/>
                  <c15:showDataLabelsRange val="1"/>
                </c:ext>
              </c:extLst>
            </c:dLbl>
            <c:dLbl>
              <c:idx val="2"/>
              <c:layout>
                <c:manualLayout>
                  <c:x val="-9.7071573685821463E-2"/>
                  <c:y val="-7.4871484242449077E-2"/>
                </c:manualLayout>
              </c:layout>
              <c:tx>
                <c:rich>
                  <a:bodyPr/>
                  <a:lstStyle/>
                  <a:p>
                    <a:fld id="{022F14F1-69DB-4749-9531-8A5CF432C99F}" type="CELLRANGE">
                      <a:rPr lang="en-US"/>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8A44-4549-A1D2-8301D17782A8}"/>
                </c:ext>
                <c:ext xmlns:c15="http://schemas.microsoft.com/office/drawing/2012/chart" uri="{CE6537A1-D6FC-4f65-9D91-7224C49458BB}">
                  <c15:dlblFieldTable/>
                  <c15:showDataLabelsRange val="1"/>
                </c:ext>
              </c:extLst>
            </c:dLbl>
            <c:dLbl>
              <c:idx val="3"/>
              <c:layout>
                <c:manualLayout>
                  <c:x val="-0.1648948756623636"/>
                  <c:y val="-0.17624412654157939"/>
                </c:manualLayout>
              </c:layout>
              <c:tx>
                <c:rich>
                  <a:bodyPr/>
                  <a:lstStyle/>
                  <a:p>
                    <a:fld id="{12C94C5E-74C6-A14E-BF93-5D8F582E230D}" type="CELLRANGE">
                      <a:rPr lang="en-US"/>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5AE0-4886-94A5-00993A993B6F}"/>
                </c:ext>
                <c:ext xmlns:c15="http://schemas.microsoft.com/office/drawing/2012/chart" uri="{CE6537A1-D6FC-4f65-9D91-7224C49458BB}">
                  <c15:dlblFieldTable/>
                  <c15:showDataLabelsRange val="1"/>
                </c:ext>
              </c:extLst>
            </c:dLbl>
            <c:dLbl>
              <c:idx val="4"/>
              <c:layout>
                <c:manualLayout>
                  <c:x val="-0.30892863205243826"/>
                  <c:y val="7.2026602744053253E-3"/>
                </c:manualLayout>
              </c:layout>
              <c:tx>
                <c:rich>
                  <a:bodyPr/>
                  <a:lstStyle/>
                  <a:p>
                    <a:fld id="{99313A9E-3174-8842-A2B1-29AFC37CE683}" type="CELLRANGE">
                      <a:rPr lang="en-US"/>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5AE0-4886-94A5-00993A993B6F}"/>
                </c:ext>
                <c:ext xmlns:c15="http://schemas.microsoft.com/office/drawing/2012/chart" uri="{CE6537A1-D6FC-4f65-9D91-7224C49458BB}">
                  <c15:dlblFieldTable/>
                  <c15:showDataLabelsRange val="1"/>
                </c:ext>
              </c:extLst>
            </c:dLbl>
            <c:dLbl>
              <c:idx val="5"/>
              <c:layout>
                <c:manualLayout>
                  <c:x val="-0.19478971686484503"/>
                  <c:y val="-0.17915933680683246"/>
                </c:manualLayout>
              </c:layout>
              <c:tx>
                <c:rich>
                  <a:bodyPr/>
                  <a:lstStyle/>
                  <a:p>
                    <a:fld id="{BA14A68F-39F0-467C-8B50-54D5BF56EA7E}" type="CELLRANGE">
                      <a:rPr lang="en-US" dirty="0"/>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9-8A44-4549-A1D2-8301D17782A8}"/>
                </c:ext>
                <c:ext xmlns:c15="http://schemas.microsoft.com/office/drawing/2012/chart" uri="{CE6537A1-D6FC-4f65-9D91-7224C49458BB}">
                  <c15:dlblFieldTable/>
                  <c15:showDataLabelsRange val="1"/>
                </c:ext>
              </c:extLst>
            </c:dLbl>
            <c:dLbl>
              <c:idx val="6"/>
              <c:layout>
                <c:manualLayout>
                  <c:x val="-9.4923319104380011E-2"/>
                  <c:y val="9.742239149538138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E10A9767-AF69-EB47-8FC2-102C33C2DDE5}" type="CELLRANGE">
                      <a:rPr lang="en-US"/>
                      <a:pPr>
                        <a:defRPr sz="1000"/>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3-5AE0-4886-94A5-00993A993B6F}"/>
                </c:ext>
                <c:ext xmlns:c15="http://schemas.microsoft.com/office/drawing/2012/chart" uri="{CE6537A1-D6FC-4f65-9D91-7224C49458BB}">
                  <c15:layout>
                    <c:manualLayout>
                      <c:w val="0.21091847327916924"/>
                      <c:h val="0.13896845932404348"/>
                    </c:manualLayout>
                  </c15:layout>
                  <c15:dlblFieldTable/>
                  <c15:showDataLabelsRange val="1"/>
                </c:ext>
              </c:extLst>
            </c:dLbl>
            <c:dLbl>
              <c:idx val="7"/>
              <c:layout>
                <c:manualLayout>
                  <c:x val="-0.34012695020598083"/>
                  <c:y val="1.979174633905606E-2"/>
                </c:manualLayout>
              </c:layout>
              <c:tx>
                <c:rich>
                  <a:bodyPr/>
                  <a:lstStyle/>
                  <a:p>
                    <a:fld id="{A484322F-8AA8-407C-89AC-AAC7526E2DE1}" type="CELLRANGE">
                      <a:rPr lang="en-US" dirty="0"/>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8-8A44-4549-A1D2-8301D17782A8}"/>
                </c:ext>
                <c:ext xmlns:c15="http://schemas.microsoft.com/office/drawing/2012/chart" uri="{CE6537A1-D6FC-4f65-9D91-7224C49458BB}">
                  <c15:dlblFieldTable/>
                  <c15:showDataLabelsRange val="1"/>
                </c:ext>
              </c:extLst>
            </c:dLbl>
            <c:dLbl>
              <c:idx val="8"/>
              <c:layout>
                <c:manualLayout>
                  <c:x val="-0.15169993151417488"/>
                  <c:y val="0.15250355018194311"/>
                </c:manualLayout>
              </c:layout>
              <c:tx>
                <c:rich>
                  <a:bodyPr/>
                  <a:lstStyle/>
                  <a:p>
                    <a:fld id="{5196C08A-488E-4B0F-881E-F4D58CB7AEED}" type="CELLRANGE">
                      <a:rPr lang="en-US"/>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7-8A44-4549-A1D2-8301D17782A8}"/>
                </c:ext>
                <c:ext xmlns:c15="http://schemas.microsoft.com/office/drawing/2012/chart" uri="{CE6537A1-D6FC-4f65-9D91-7224C49458BB}">
                  <c15:dlblFieldTable/>
                  <c15:showDataLabelsRange val="1"/>
                </c:ext>
              </c:extLst>
            </c:dLbl>
            <c:dLbl>
              <c:idx val="9"/>
              <c:layout>
                <c:manualLayout>
                  <c:x val="-1.8851214736372968E-2"/>
                  <c:y val="-0.23773870045225901"/>
                </c:manualLayout>
              </c:layout>
              <c:tx>
                <c:rich>
                  <a:bodyPr/>
                  <a:lstStyle/>
                  <a:p>
                    <a:fld id="{8B65DE85-3903-4A8C-9ADC-C67C1960D47A}" type="CELLRANGE">
                      <a:rPr lang="en-US" dirty="0"/>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4-8A44-4549-A1D2-8301D17782A8}"/>
                </c:ext>
                <c:ext xmlns:c15="http://schemas.microsoft.com/office/drawing/2012/chart" uri="{CE6537A1-D6FC-4f65-9D91-7224C49458BB}">
                  <c15:dlblFieldTable/>
                  <c15:showDataLabelsRange val="1"/>
                </c:ext>
              </c:extLst>
            </c:dLbl>
            <c:dLbl>
              <c:idx val="10"/>
              <c:layout>
                <c:manualLayout>
                  <c:x val="-0.207214674089921"/>
                  <c:y val="-0.44179844627888598"/>
                </c:manualLayout>
              </c:layout>
              <c:tx>
                <c:rich>
                  <a:bodyPr/>
                  <a:lstStyle/>
                  <a:p>
                    <a:fld id="{1E956EA7-5FEF-8140-9240-1176BCDC87B4}" type="CELLRANGE">
                      <a:rPr lang="en-US"/>
                      <a:pPr/>
                      <a:t>[CELLRANGE]</a:t>
                    </a:fld>
                    <a:endParaRPr lang="en-US"/>
                  </a:p>
                </c:rich>
              </c:tx>
              <c:dLblPos val="r"/>
              <c:showLegendKey val="0"/>
              <c:showVal val="0"/>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5F7E-1648-A7DA-92CF9594DC0D}"/>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Sheet1!$A$2:$A$8</c:f>
              <c:numCache>
                <c:formatCode>General</c:formatCode>
                <c:ptCount val="7"/>
                <c:pt idx="0">
                  <c:v>4.5599999999999996</c:v>
                </c:pt>
                <c:pt idx="1">
                  <c:v>4.3600000000000003</c:v>
                </c:pt>
                <c:pt idx="2">
                  <c:v>4.51</c:v>
                </c:pt>
                <c:pt idx="3">
                  <c:v>4.12</c:v>
                </c:pt>
                <c:pt idx="4">
                  <c:v>3.66</c:v>
                </c:pt>
                <c:pt idx="5">
                  <c:v>3.76</c:v>
                </c:pt>
                <c:pt idx="6">
                  <c:v>4.3600000000000003</c:v>
                </c:pt>
              </c:numCache>
            </c:numRef>
          </c:xVal>
          <c:yVal>
            <c:numRef>
              <c:f>Sheet1!$B$2:$B$8</c:f>
              <c:numCache>
                <c:formatCode>General</c:formatCode>
                <c:ptCount val="7"/>
                <c:pt idx="0">
                  <c:v>2.0099999999999998</c:v>
                </c:pt>
                <c:pt idx="1">
                  <c:v>2.2599999999999998</c:v>
                </c:pt>
                <c:pt idx="2">
                  <c:v>2.36</c:v>
                </c:pt>
                <c:pt idx="3">
                  <c:v>2.3199999999999998</c:v>
                </c:pt>
                <c:pt idx="4">
                  <c:v>2.41</c:v>
                </c:pt>
                <c:pt idx="5">
                  <c:v>2.35</c:v>
                </c:pt>
                <c:pt idx="6">
                  <c:v>2.2000000000000002</c:v>
                </c:pt>
              </c:numCache>
            </c:numRef>
          </c:yVal>
          <c:smooth val="0"/>
          <c:extLst xmlns:c16r2="http://schemas.microsoft.com/office/drawing/2015/06/chart">
            <c:ext xmlns:c16="http://schemas.microsoft.com/office/drawing/2014/chart" uri="{C3380CC4-5D6E-409C-BE32-E72D297353CC}">
              <c16:uniqueId val="{00000000-8A44-4549-A1D2-8301D17782A8}"/>
            </c:ext>
            <c:ext xmlns:c15="http://schemas.microsoft.com/office/drawing/2012/chart" uri="{02D57815-91ED-43cb-92C2-25804820EDAC}">
              <c15:datalabelsRange>
                <c15:f>Sheet1!$C$2:$C$8</c15:f>
                <c15:dlblRangeCache>
                  <c:ptCount val="7"/>
                  <c:pt idx="0">
                    <c:v>Reducerea poluarii aerului din orasul meu</c:v>
                  </c:pt>
                  <c:pt idx="1">
                    <c:v>Colectarea separata si reciclarea deseurilor</c:v>
                  </c:pt>
                  <c:pt idx="2">
                    <c:v>Parcuri urbane curate</c:v>
                  </c:pt>
                  <c:pt idx="3">
                    <c:v>Conservarea si promovarea biodiversitatii urbane</c:v>
                  </c:pt>
                  <c:pt idx="4">
                    <c:v>Masuri de control a inmultirii speciilor invazive de animale salbatice</c:v>
                  </c:pt>
                  <c:pt idx="5">
                    <c:v>Masuri de control a inmultirii speciilor invazive de plante</c:v>
                  </c:pt>
                  <c:pt idx="6">
                    <c:v>Dezvoltarea de solutii pentru energii regenerabile</c:v>
                  </c:pt>
                </c15:dlblRangeCache>
              </c15:datalabelsRange>
            </c:ext>
          </c:extLst>
        </c:ser>
        <c:ser>
          <c:idx val="1"/>
          <c:order val="1"/>
          <c:tx>
            <c:strRef>
              <c:f>Sheet1!$C$1</c:f>
              <c:strCache>
                <c:ptCount val="1"/>
                <c:pt idx="0">
                  <c:v>label</c:v>
                </c:pt>
              </c:strCache>
            </c:strRef>
          </c:tx>
          <c:spPr>
            <a:ln w="25400" cap="rnd">
              <a:no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Sheet1!$A$2:$A$8</c:f>
              <c:numCache>
                <c:formatCode>General</c:formatCode>
                <c:ptCount val="7"/>
                <c:pt idx="0">
                  <c:v>4.5599999999999996</c:v>
                </c:pt>
                <c:pt idx="1">
                  <c:v>4.3600000000000003</c:v>
                </c:pt>
                <c:pt idx="2">
                  <c:v>4.51</c:v>
                </c:pt>
                <c:pt idx="3">
                  <c:v>4.12</c:v>
                </c:pt>
                <c:pt idx="4">
                  <c:v>3.66</c:v>
                </c:pt>
                <c:pt idx="5">
                  <c:v>3.76</c:v>
                </c:pt>
                <c:pt idx="6">
                  <c:v>4.3600000000000003</c:v>
                </c:pt>
              </c:numCache>
            </c:numRef>
          </c:xVal>
          <c:yVal>
            <c:numRef>
              <c:f>Sheet1!$C$2:$C$8</c:f>
              <c:numCache>
                <c:formatCode>General</c:formatCode>
                <c:ptCount val="7"/>
                <c:pt idx="0">
                  <c:v>0</c:v>
                </c:pt>
                <c:pt idx="1">
                  <c:v>0</c:v>
                </c:pt>
                <c:pt idx="2">
                  <c:v>0</c:v>
                </c:pt>
                <c:pt idx="3">
                  <c:v>0</c:v>
                </c:pt>
                <c:pt idx="4">
                  <c:v>0</c:v>
                </c:pt>
                <c:pt idx="5">
                  <c:v>0</c:v>
                </c:pt>
                <c:pt idx="6">
                  <c:v>0</c:v>
                </c:pt>
              </c:numCache>
            </c:numRef>
          </c:yVal>
          <c:smooth val="0"/>
          <c:extLst xmlns:c16r2="http://schemas.microsoft.com/office/drawing/2015/06/chart">
            <c:ext xmlns:c16="http://schemas.microsoft.com/office/drawing/2014/chart" uri="{C3380CC4-5D6E-409C-BE32-E72D297353CC}">
              <c16:uniqueId val="{00000002-8A44-4549-A1D2-8301D17782A8}"/>
            </c:ext>
          </c:extLst>
        </c:ser>
        <c:dLbls>
          <c:dLblPos val="t"/>
          <c:showLegendKey val="0"/>
          <c:showVal val="1"/>
          <c:showCatName val="0"/>
          <c:showSerName val="0"/>
          <c:showPercent val="0"/>
          <c:showBubbleSize val="0"/>
        </c:dLbls>
        <c:axId val="1741757760"/>
        <c:axId val="1741751232"/>
      </c:scatterChart>
      <c:valAx>
        <c:axId val="1741757760"/>
        <c:scaling>
          <c:orientation val="minMax"/>
          <c:max val="5"/>
          <c:min val="3"/>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FF0000"/>
                </a:solidFill>
                <a:latin typeface="+mn-lt"/>
                <a:ea typeface="+mn-ea"/>
                <a:cs typeface="+mn-cs"/>
              </a:defRPr>
            </a:pPr>
            <a:endParaRPr lang="en-US"/>
          </a:p>
        </c:txPr>
        <c:crossAx val="1741751232"/>
        <c:crossesAt val="2.27"/>
        <c:crossBetween val="midCat"/>
        <c:majorUnit val="1"/>
        <c:minorUnit val="1"/>
      </c:valAx>
      <c:valAx>
        <c:axId val="1741751232"/>
        <c:scaling>
          <c:orientation val="minMax"/>
          <c:max val="3"/>
          <c:min val="2"/>
        </c:scaling>
        <c:delete val="0"/>
        <c:axPos val="l"/>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FF0000"/>
                </a:solidFill>
                <a:latin typeface="+mn-lt"/>
                <a:ea typeface="+mn-ea"/>
                <a:cs typeface="+mn-cs"/>
              </a:defRPr>
            </a:pPr>
            <a:endParaRPr lang="en-US"/>
          </a:p>
        </c:txPr>
        <c:crossAx val="1741757760"/>
        <c:crossesAt val="4.1899999999999995"/>
        <c:crossBetween val="midCat"/>
        <c:majorUnit val="1"/>
        <c:minorUnit val="1"/>
      </c:valAx>
      <c:spPr>
        <a:noFill/>
        <a:ln>
          <a:solidFill>
            <a:schemeClr val="tx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Managementul speciilor invazive de plante</c:v>
                </c:pt>
                <c:pt idx="1">
                  <c:v>Nu știu /Nu raspund</c:v>
                </c:pt>
                <c:pt idx="2">
                  <c:v>Managementul speciilor invazive de animale salbatice</c:v>
                </c:pt>
                <c:pt idx="3">
                  <c:v>Conservarea ariilor naturale protejate</c:v>
                </c:pt>
                <c:pt idx="4">
                  <c:v>Managementul deseurilor</c:v>
                </c:pt>
                <c:pt idx="5">
                  <c:v>Combaterea poluarii aerului</c:v>
                </c:pt>
                <c:pt idx="6">
                  <c:v>Protectia padurilor</c:v>
                </c:pt>
              </c:strCache>
            </c:strRef>
          </c:cat>
          <c:val>
            <c:numRef>
              <c:f>Sheet1!$B$2:$B$8</c:f>
              <c:numCache>
                <c:formatCode>0</c:formatCode>
                <c:ptCount val="7"/>
                <c:pt idx="0">
                  <c:v>1.3</c:v>
                </c:pt>
                <c:pt idx="1">
                  <c:v>2.2000000000000002</c:v>
                </c:pt>
                <c:pt idx="2">
                  <c:v>2.7</c:v>
                </c:pt>
                <c:pt idx="3">
                  <c:v>7.8</c:v>
                </c:pt>
                <c:pt idx="4">
                  <c:v>20.2</c:v>
                </c:pt>
                <c:pt idx="5">
                  <c:v>27.8</c:v>
                </c:pt>
                <c:pt idx="6">
                  <c:v>38.1</c:v>
                </c:pt>
              </c:numCache>
            </c:numRef>
          </c:val>
          <c:extLst xmlns:c16r2="http://schemas.microsoft.com/office/drawing/2015/06/chart">
            <c:ext xmlns:c16="http://schemas.microsoft.com/office/drawing/2014/chart" uri="{C3380CC4-5D6E-409C-BE32-E72D297353CC}">
              <c16:uniqueId val="{00000000-D88D-2040-AB01-4C5331284C86}"/>
            </c:ext>
          </c:extLst>
        </c:ser>
        <c:dLbls>
          <c:showLegendKey val="0"/>
          <c:showVal val="0"/>
          <c:showCatName val="0"/>
          <c:showSerName val="0"/>
          <c:showPercent val="0"/>
          <c:showBubbleSize val="0"/>
        </c:dLbls>
        <c:gapWidth val="182"/>
        <c:axId val="1741754496"/>
        <c:axId val="1741752320"/>
      </c:barChart>
      <c:catAx>
        <c:axId val="1741754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1752320"/>
        <c:crosses val="autoZero"/>
        <c:auto val="1"/>
        <c:lblAlgn val="ctr"/>
        <c:lblOffset val="100"/>
        <c:noMultiLvlLbl val="0"/>
      </c:catAx>
      <c:valAx>
        <c:axId val="174175232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1754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1-Dezacord 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Nu sunt dispus sa merg cu transportul in comun indiferent de conditiile oferite</c:v>
                </c:pt>
                <c:pt idx="1">
                  <c:v>Nu cred ca aerul este atat de poluat cum se vehiculeaza in spatiul public</c:v>
                </c:pt>
                <c:pt idx="2">
                  <c:v>Erau calduri si inainte, schimbarile climatice nu sunt atat de amenintatoare</c:v>
                </c:pt>
                <c:pt idx="3">
                  <c:v>In general, organizatiile nonguvernamentale de mediu se opun dezvoltarii economice</c:v>
                </c:pt>
                <c:pt idx="4">
                  <c:v>Ideile ecologice sunt promovate de grupuri de interese straine pentru a putea opri dezvoltarea tarii</c:v>
                </c:pt>
                <c:pt idx="5">
                  <c:v>Exista unele specii de animale salbatice care, chiar daca sunt protejate, provoaca adesea pagube in agricultura si ar trebui controlate prin masuri active (ex: vanatoare)</c:v>
                </c:pt>
              </c:strCache>
            </c:strRef>
          </c:cat>
          <c:val>
            <c:numRef>
              <c:f>Sheet1!$B$2:$B$7</c:f>
              <c:numCache>
                <c:formatCode>0</c:formatCode>
                <c:ptCount val="6"/>
                <c:pt idx="0">
                  <c:v>34.700000000000003</c:v>
                </c:pt>
                <c:pt idx="1">
                  <c:v>41.1</c:v>
                </c:pt>
                <c:pt idx="2">
                  <c:v>35</c:v>
                </c:pt>
                <c:pt idx="3">
                  <c:v>18.100000000000001</c:v>
                </c:pt>
                <c:pt idx="4">
                  <c:v>25.6</c:v>
                </c:pt>
                <c:pt idx="5">
                  <c:v>11.5</c:v>
                </c:pt>
              </c:numCache>
            </c:numRef>
          </c:val>
          <c:extLst xmlns:c16r2="http://schemas.microsoft.com/office/drawing/2015/06/chart">
            <c:ext xmlns:c16="http://schemas.microsoft.com/office/drawing/2014/chart" uri="{C3380CC4-5D6E-409C-BE32-E72D297353CC}">
              <c16:uniqueId val="{00000000-2AE2-BC48-AE65-F9BBDCAED535}"/>
            </c:ext>
          </c:extLst>
        </c:ser>
        <c:ser>
          <c:idx val="1"/>
          <c:order val="1"/>
          <c:tx>
            <c:strRef>
              <c:f>Sheet1!$C$1</c:f>
              <c:strCache>
                <c:ptCount val="1"/>
                <c:pt idx="0">
                  <c:v>2-Dezacord partial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Nu sunt dispus sa merg cu transportul in comun indiferent de conditiile oferite</c:v>
                </c:pt>
                <c:pt idx="1">
                  <c:v>Nu cred ca aerul este atat de poluat cum se vehiculeaza in spatiul public</c:v>
                </c:pt>
                <c:pt idx="2">
                  <c:v>Erau calduri si inainte, schimbarile climatice nu sunt atat de amenintatoare</c:v>
                </c:pt>
                <c:pt idx="3">
                  <c:v>In general, organizatiile nonguvernamentale de mediu se opun dezvoltarii economice</c:v>
                </c:pt>
                <c:pt idx="4">
                  <c:v>Ideile ecologice sunt promovate de grupuri de interese straine pentru a putea opri dezvoltarea tarii</c:v>
                </c:pt>
                <c:pt idx="5">
                  <c:v>Exista unele specii de animale salbatice care, chiar daca sunt protejate, provoaca adesea pagube in agricultura si ar trebui controlate prin masuri active (ex: vanatoare)</c:v>
                </c:pt>
              </c:strCache>
            </c:strRef>
          </c:cat>
          <c:val>
            <c:numRef>
              <c:f>Sheet1!$C$2:$C$7</c:f>
              <c:numCache>
                <c:formatCode>0</c:formatCode>
                <c:ptCount val="6"/>
                <c:pt idx="0">
                  <c:v>18.899999999999999</c:v>
                </c:pt>
                <c:pt idx="1">
                  <c:v>21.8</c:v>
                </c:pt>
                <c:pt idx="2">
                  <c:v>19.100000000000001</c:v>
                </c:pt>
                <c:pt idx="3">
                  <c:v>18.100000000000001</c:v>
                </c:pt>
                <c:pt idx="4">
                  <c:v>14</c:v>
                </c:pt>
                <c:pt idx="5">
                  <c:v>16.399999999999999</c:v>
                </c:pt>
              </c:numCache>
            </c:numRef>
          </c:val>
          <c:extLst xmlns:c16r2="http://schemas.microsoft.com/office/drawing/2015/06/chart">
            <c:ext xmlns:c16="http://schemas.microsoft.com/office/drawing/2014/chart" uri="{C3380CC4-5D6E-409C-BE32-E72D297353CC}">
              <c16:uniqueId val="{00000001-2AE2-BC48-AE65-F9BBDCAED535}"/>
            </c:ext>
          </c:extLst>
        </c:ser>
        <c:ser>
          <c:idx val="2"/>
          <c:order val="2"/>
          <c:tx>
            <c:strRef>
              <c:f>Sheet1!$D$1</c:f>
              <c:strCache>
                <c:ptCount val="1"/>
                <c:pt idx="0">
                  <c:v>3-Nici acord, nici dezacord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Nu sunt dispus sa merg cu transportul in comun indiferent de conditiile oferite</c:v>
                </c:pt>
                <c:pt idx="1">
                  <c:v>Nu cred ca aerul este atat de poluat cum se vehiculeaza in spatiul public</c:v>
                </c:pt>
                <c:pt idx="2">
                  <c:v>Erau calduri si inainte, schimbarile climatice nu sunt atat de amenintatoare</c:v>
                </c:pt>
                <c:pt idx="3">
                  <c:v>In general, organizatiile nonguvernamentale de mediu se opun dezvoltarii economice</c:v>
                </c:pt>
                <c:pt idx="4">
                  <c:v>Ideile ecologice sunt promovate de grupuri de interese straine pentru a putea opri dezvoltarea tarii</c:v>
                </c:pt>
                <c:pt idx="5">
                  <c:v>Exista unele specii de animale salbatice care, chiar daca sunt protejate, provoaca adesea pagube in agricultura si ar trebui controlate prin masuri active (ex: vanatoare)</c:v>
                </c:pt>
              </c:strCache>
            </c:strRef>
          </c:cat>
          <c:val>
            <c:numRef>
              <c:f>Sheet1!$D$2:$D$7</c:f>
              <c:numCache>
                <c:formatCode>0</c:formatCode>
                <c:ptCount val="6"/>
                <c:pt idx="0">
                  <c:v>22.2</c:v>
                </c:pt>
                <c:pt idx="1">
                  <c:v>17.100000000000001</c:v>
                </c:pt>
                <c:pt idx="2">
                  <c:v>17.399999999999999</c:v>
                </c:pt>
                <c:pt idx="3">
                  <c:v>31.1</c:v>
                </c:pt>
                <c:pt idx="4">
                  <c:v>24.7</c:v>
                </c:pt>
                <c:pt idx="5">
                  <c:v>22.8</c:v>
                </c:pt>
              </c:numCache>
            </c:numRef>
          </c:val>
          <c:extLst xmlns:c16r2="http://schemas.microsoft.com/office/drawing/2015/06/chart">
            <c:ext xmlns:c16="http://schemas.microsoft.com/office/drawing/2014/chart" uri="{C3380CC4-5D6E-409C-BE32-E72D297353CC}">
              <c16:uniqueId val="{00000002-2AE2-BC48-AE65-F9BBDCAED535}"/>
            </c:ext>
          </c:extLst>
        </c:ser>
        <c:ser>
          <c:idx val="3"/>
          <c:order val="3"/>
          <c:tx>
            <c:strRef>
              <c:f>Sheet1!$E$1</c:f>
              <c:strCache>
                <c:ptCount val="1"/>
                <c:pt idx="0">
                  <c:v>4-Acord partial</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Nu sunt dispus sa merg cu transportul in comun indiferent de conditiile oferite</c:v>
                </c:pt>
                <c:pt idx="1">
                  <c:v>Nu cred ca aerul este atat de poluat cum se vehiculeaza in spatiul public</c:v>
                </c:pt>
                <c:pt idx="2">
                  <c:v>Erau calduri si inainte, schimbarile climatice nu sunt atat de amenintatoare</c:v>
                </c:pt>
                <c:pt idx="3">
                  <c:v>In general, organizatiile nonguvernamentale de mediu se opun dezvoltarii economice</c:v>
                </c:pt>
                <c:pt idx="4">
                  <c:v>Ideile ecologice sunt promovate de grupuri de interese straine pentru a putea opri dezvoltarea tarii</c:v>
                </c:pt>
                <c:pt idx="5">
                  <c:v>Exista unele specii de animale salbatice care, chiar daca sunt protejate, provoaca adesea pagube in agricultura si ar trebui controlate prin masuri active (ex: vanatoare)</c:v>
                </c:pt>
              </c:strCache>
            </c:strRef>
          </c:cat>
          <c:val>
            <c:numRef>
              <c:f>Sheet1!$E$2:$E$7</c:f>
              <c:numCache>
                <c:formatCode>0</c:formatCode>
                <c:ptCount val="6"/>
                <c:pt idx="0">
                  <c:v>15.3</c:v>
                </c:pt>
                <c:pt idx="1">
                  <c:v>12</c:v>
                </c:pt>
                <c:pt idx="2">
                  <c:v>16.899999999999999</c:v>
                </c:pt>
                <c:pt idx="3">
                  <c:v>16.8</c:v>
                </c:pt>
                <c:pt idx="4">
                  <c:v>17.899999999999999</c:v>
                </c:pt>
                <c:pt idx="5">
                  <c:v>27.6</c:v>
                </c:pt>
              </c:numCache>
            </c:numRef>
          </c:val>
          <c:extLst xmlns:c16r2="http://schemas.microsoft.com/office/drawing/2015/06/chart">
            <c:ext xmlns:c16="http://schemas.microsoft.com/office/drawing/2014/chart" uri="{C3380CC4-5D6E-409C-BE32-E72D297353CC}">
              <c16:uniqueId val="{00000003-2AE2-BC48-AE65-F9BBDCAED535}"/>
            </c:ext>
          </c:extLst>
        </c:ser>
        <c:ser>
          <c:idx val="4"/>
          <c:order val="4"/>
          <c:tx>
            <c:strRef>
              <c:f>Sheet1!$F$1</c:f>
              <c:strCache>
                <c:ptCount val="1"/>
                <c:pt idx="0">
                  <c:v>5-Acord total</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Nu sunt dispus sa merg cu transportul in comun indiferent de conditiile oferite</c:v>
                </c:pt>
                <c:pt idx="1">
                  <c:v>Nu cred ca aerul este atat de poluat cum se vehiculeaza in spatiul public</c:v>
                </c:pt>
                <c:pt idx="2">
                  <c:v>Erau calduri si inainte, schimbarile climatice nu sunt atat de amenintatoare</c:v>
                </c:pt>
                <c:pt idx="3">
                  <c:v>In general, organizatiile nonguvernamentale de mediu se opun dezvoltarii economice</c:v>
                </c:pt>
                <c:pt idx="4">
                  <c:v>Ideile ecologice sunt promovate de grupuri de interese straine pentru a putea opri dezvoltarea tarii</c:v>
                </c:pt>
                <c:pt idx="5">
                  <c:v>Exista unele specii de animale salbatice care, chiar daca sunt protejate, provoaca adesea pagube in agricultura si ar trebui controlate prin masuri active (ex: vanatoare)</c:v>
                </c:pt>
              </c:strCache>
            </c:strRef>
          </c:cat>
          <c:val>
            <c:numRef>
              <c:f>Sheet1!$F$2:$F$7</c:f>
              <c:numCache>
                <c:formatCode>0</c:formatCode>
                <c:ptCount val="6"/>
                <c:pt idx="0">
                  <c:v>7.6</c:v>
                </c:pt>
                <c:pt idx="1">
                  <c:v>6.7</c:v>
                </c:pt>
                <c:pt idx="2">
                  <c:v>10.5</c:v>
                </c:pt>
                <c:pt idx="3">
                  <c:v>10.1</c:v>
                </c:pt>
                <c:pt idx="4">
                  <c:v>13.6</c:v>
                </c:pt>
                <c:pt idx="5">
                  <c:v>17.5</c:v>
                </c:pt>
              </c:numCache>
            </c:numRef>
          </c:val>
          <c:extLst xmlns:c16r2="http://schemas.microsoft.com/office/drawing/2015/06/chart">
            <c:ext xmlns:c16="http://schemas.microsoft.com/office/drawing/2014/chart" uri="{C3380CC4-5D6E-409C-BE32-E72D297353CC}">
              <c16:uniqueId val="{00000004-2AE2-BC48-AE65-F9BBDCAED535}"/>
            </c:ext>
          </c:extLst>
        </c:ser>
        <c:ser>
          <c:idx val="5"/>
          <c:order val="5"/>
          <c:tx>
            <c:strRef>
              <c:f>Sheet1!$G$1</c:f>
              <c:strCache>
                <c:ptCount val="1"/>
                <c:pt idx="0">
                  <c:v>99-Nu stiu /Nu raspund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Nu sunt dispus sa merg cu transportul in comun indiferent de conditiile oferite</c:v>
                </c:pt>
                <c:pt idx="1">
                  <c:v>Nu cred ca aerul este atat de poluat cum se vehiculeaza in spatiul public</c:v>
                </c:pt>
                <c:pt idx="2">
                  <c:v>Erau calduri si inainte, schimbarile climatice nu sunt atat de amenintatoare</c:v>
                </c:pt>
                <c:pt idx="3">
                  <c:v>In general, organizatiile nonguvernamentale de mediu se opun dezvoltarii economice</c:v>
                </c:pt>
                <c:pt idx="4">
                  <c:v>Ideile ecologice sunt promovate de grupuri de interese straine pentru a putea opri dezvoltarea tarii</c:v>
                </c:pt>
                <c:pt idx="5">
                  <c:v>Exista unele specii de animale salbatice care, chiar daca sunt protejate, provoaca adesea pagube in agricultura si ar trebui controlate prin masuri active (ex: vanatoare)</c:v>
                </c:pt>
              </c:strCache>
            </c:strRef>
          </c:cat>
          <c:val>
            <c:numRef>
              <c:f>Sheet1!$G$2:$G$7</c:f>
              <c:numCache>
                <c:formatCode>0</c:formatCode>
                <c:ptCount val="6"/>
                <c:pt idx="0">
                  <c:v>1.3</c:v>
                </c:pt>
                <c:pt idx="1">
                  <c:v>1.3</c:v>
                </c:pt>
                <c:pt idx="2">
                  <c:v>1</c:v>
                </c:pt>
                <c:pt idx="3">
                  <c:v>5.7</c:v>
                </c:pt>
                <c:pt idx="4">
                  <c:v>4.0999999999999996</c:v>
                </c:pt>
                <c:pt idx="5">
                  <c:v>4.0999999999999996</c:v>
                </c:pt>
              </c:numCache>
            </c:numRef>
          </c:val>
          <c:extLst xmlns:c16r2="http://schemas.microsoft.com/office/drawing/2015/06/chart">
            <c:ext xmlns:c16="http://schemas.microsoft.com/office/drawing/2014/chart" uri="{C3380CC4-5D6E-409C-BE32-E72D297353CC}">
              <c16:uniqueId val="{00000005-2AE2-BC48-AE65-F9BBDCAED535}"/>
            </c:ext>
          </c:extLst>
        </c:ser>
        <c:dLbls>
          <c:showLegendKey val="0"/>
          <c:showVal val="0"/>
          <c:showCatName val="0"/>
          <c:showSerName val="0"/>
          <c:showPercent val="0"/>
          <c:showBubbleSize val="0"/>
        </c:dLbls>
        <c:gapWidth val="150"/>
        <c:overlap val="100"/>
        <c:axId val="1741753952"/>
        <c:axId val="1741756672"/>
      </c:barChart>
      <c:catAx>
        <c:axId val="174175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1756672"/>
        <c:crosses val="autoZero"/>
        <c:auto val="1"/>
        <c:lblAlgn val="ctr"/>
        <c:lblOffset val="100"/>
        <c:noMultiLvlLbl val="0"/>
      </c:catAx>
      <c:valAx>
        <c:axId val="174175667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41753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813662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341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88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284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54450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590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3619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3774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7441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078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1310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885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668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4226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167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467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9339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6199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470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350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997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85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0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202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 name="Google Shape;1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963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121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7"/>
          <p:cNvSpPr>
            <a:spLocks noGrp="1"/>
          </p:cNvSpPr>
          <p:nvPr>
            <p:ph type="pic" idx="2"/>
          </p:nvPr>
        </p:nvSpPr>
        <p:spPr>
          <a:xfrm>
            <a:off x="5183188" y="987425"/>
            <a:ext cx="6172200" cy="4873625"/>
          </a:xfrm>
          <a:prstGeom prst="rect">
            <a:avLst/>
          </a:prstGeom>
          <a:noFill/>
          <a:ln>
            <a:noFill/>
          </a:ln>
        </p:spPr>
      </p:sp>
      <p:sp>
        <p:nvSpPr>
          <p:cNvPr id="64" name="Google Shape;64;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53933" y="985837"/>
            <a:ext cx="9720943" cy="244316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C6E02B"/>
              </a:buClr>
              <a:buSzPts val="9600"/>
              <a:buFont typeface="Oi"/>
              <a:buNone/>
            </a:pPr>
            <a:r>
              <a:rPr lang="ro-RO" sz="9600">
                <a:solidFill>
                  <a:srgbClr val="C6E02B"/>
                </a:solidFill>
                <a:latin typeface="Oi"/>
                <a:ea typeface="Oi"/>
                <a:cs typeface="Oi"/>
                <a:sym typeface="Oi"/>
              </a:rPr>
              <a:t>Sondaj de opinie</a:t>
            </a:r>
            <a:endParaRPr sz="9600">
              <a:solidFill>
                <a:srgbClr val="C6E02B"/>
              </a:solidFill>
              <a:latin typeface="Oi"/>
              <a:ea typeface="Oi"/>
              <a:cs typeface="Oi"/>
              <a:sym typeface="Oi"/>
            </a:endParaRPr>
          </a:p>
        </p:txBody>
      </p:sp>
      <p:sp>
        <p:nvSpPr>
          <p:cNvPr id="85" name="Google Shape;85;p1"/>
          <p:cNvSpPr txBox="1">
            <a:spLocks noGrp="1"/>
          </p:cNvSpPr>
          <p:nvPr>
            <p:ph type="subTitle" idx="1"/>
          </p:nvPr>
        </p:nvSpPr>
        <p:spPr>
          <a:xfrm>
            <a:off x="947057" y="5822724"/>
            <a:ext cx="2373086" cy="425676"/>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chemeClr val="lt1"/>
              </a:buClr>
              <a:buSzPct val="100000"/>
              <a:buNone/>
            </a:pPr>
            <a:r>
              <a:rPr lang="ro-RO" sz="1400">
                <a:solidFill>
                  <a:schemeClr val="lt1"/>
                </a:solidFill>
                <a:latin typeface="Open Sans Light"/>
                <a:ea typeface="Open Sans Light"/>
                <a:cs typeface="Open Sans Light"/>
                <a:sym typeface="Open Sans Light"/>
              </a:rPr>
              <a:t>www.parcnaturalvacaresti.ro</a:t>
            </a:r>
            <a:endParaRPr sz="1400">
              <a:solidFill>
                <a:schemeClr val="lt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ro-RO" sz="3000" b="1">
                <a:latin typeface="Calibri"/>
                <a:ea typeface="Calibri"/>
                <a:cs typeface="Calibri"/>
                <a:sym typeface="Calibri"/>
              </a:rPr>
              <a:t>Cât de importante sunt pentru dumneavoastră fiecare din domeniile următoare pe o scală de la 1 la 5, unde 5=foarte important, iar 1=deloc important? (N=1017, procente)</a:t>
            </a:r>
            <a:endParaRPr/>
          </a:p>
        </p:txBody>
      </p:sp>
      <p:graphicFrame>
        <p:nvGraphicFramePr>
          <p:cNvPr id="138" name="Google Shape;138;p12"/>
          <p:cNvGraphicFramePr/>
          <p:nvPr/>
        </p:nvGraphicFramePr>
        <p:xfrm>
          <a:off x="404446" y="1899138"/>
          <a:ext cx="11149122" cy="4097215"/>
        </p:xfrm>
        <a:graphic>
          <a:graphicData uri="http://schemas.openxmlformats.org/drawingml/2006/chart">
            <c:chart xmlns:c="http://schemas.openxmlformats.org/drawingml/2006/chart" xmlns:r="http://schemas.openxmlformats.org/officeDocument/2006/relationships" r:id="rId3"/>
          </a:graphicData>
        </a:graphic>
      </p:graphicFrame>
      <p:pic>
        <p:nvPicPr>
          <p:cNvPr id="139" name="Google Shape;139;p12"/>
          <p:cNvPicPr preferRelativeResize="0"/>
          <p:nvPr/>
        </p:nvPicPr>
        <p:blipFill rotWithShape="1">
          <a:blip r:embed="rId4">
            <a:alphaModFix/>
          </a:blip>
          <a:srcRect/>
          <a:stretch/>
        </p:blipFill>
        <p:spPr>
          <a:xfrm>
            <a:off x="107884" y="5996353"/>
            <a:ext cx="1155700" cy="787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ro-RO" sz="3000" b="1">
                <a:latin typeface="Calibri"/>
                <a:ea typeface="Calibri"/>
                <a:cs typeface="Calibri"/>
                <a:sym typeface="Calibri"/>
              </a:rPr>
              <a:t>Cât de importante sunt pentru dumneavoastră fiecare din domeniile următoare pe o scală de la 1 la 5, unde 5 = foarte important, iar 1 = deloc important? (N=1017, medii)</a:t>
            </a:r>
            <a:endParaRPr/>
          </a:p>
        </p:txBody>
      </p:sp>
      <p:graphicFrame>
        <p:nvGraphicFramePr>
          <p:cNvPr id="145" name="Google Shape;145;p13"/>
          <p:cNvGraphicFramePr/>
          <p:nvPr/>
        </p:nvGraphicFramePr>
        <p:xfrm>
          <a:off x="404445" y="1899138"/>
          <a:ext cx="8430635" cy="4097215"/>
        </p:xfrm>
        <a:graphic>
          <a:graphicData uri="http://schemas.openxmlformats.org/drawingml/2006/chart">
            <c:chart xmlns:c="http://schemas.openxmlformats.org/drawingml/2006/chart" xmlns:r="http://schemas.openxmlformats.org/officeDocument/2006/relationships" r:id="rId3"/>
          </a:graphicData>
        </a:graphic>
      </p:graphicFrame>
      <p:pic>
        <p:nvPicPr>
          <p:cNvPr id="146" name="Google Shape;146;p13"/>
          <p:cNvPicPr preferRelativeResize="0"/>
          <p:nvPr/>
        </p:nvPicPr>
        <p:blipFill rotWithShape="1">
          <a:blip r:embed="rId4">
            <a:alphaModFix/>
          </a:blip>
          <a:srcRect/>
          <a:stretch/>
        </p:blipFill>
        <p:spPr>
          <a:xfrm>
            <a:off x="118247" y="5996353"/>
            <a:ext cx="1155700" cy="787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ro-RO" sz="3000" b="1">
                <a:latin typeface="Calibri"/>
                <a:ea typeface="Calibri"/>
                <a:cs typeface="Calibri"/>
                <a:sym typeface="Calibri"/>
              </a:rPr>
              <a:t>Cât de satisfăcut sunteți de activitatea statului român în fiecare domeniu, unde 5=foarte satisfăcut, iar 1=deloc satisfăcut ? (N=1017, procente)</a:t>
            </a:r>
            <a:endParaRPr/>
          </a:p>
        </p:txBody>
      </p:sp>
      <p:graphicFrame>
        <p:nvGraphicFramePr>
          <p:cNvPr id="152" name="Google Shape;152;p14"/>
          <p:cNvGraphicFramePr/>
          <p:nvPr/>
        </p:nvGraphicFramePr>
        <p:xfrm>
          <a:off x="404446" y="1899138"/>
          <a:ext cx="11149122" cy="4097215"/>
        </p:xfrm>
        <a:graphic>
          <a:graphicData uri="http://schemas.openxmlformats.org/drawingml/2006/chart">
            <c:chart xmlns:c="http://schemas.openxmlformats.org/drawingml/2006/chart" xmlns:r="http://schemas.openxmlformats.org/officeDocument/2006/relationships" r:id="rId3"/>
          </a:graphicData>
        </a:graphic>
      </p:graphicFrame>
      <p:pic>
        <p:nvPicPr>
          <p:cNvPr id="153" name="Google Shape;153;p14"/>
          <p:cNvPicPr preferRelativeResize="0"/>
          <p:nvPr/>
        </p:nvPicPr>
        <p:blipFill rotWithShape="1">
          <a:blip r:embed="rId4">
            <a:alphaModFix/>
          </a:blip>
          <a:srcRect/>
          <a:stretch/>
        </p:blipFill>
        <p:spPr>
          <a:xfrm>
            <a:off x="60582" y="5996353"/>
            <a:ext cx="1155700" cy="78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ro-RO" sz="3000" b="1">
                <a:latin typeface="Calibri"/>
                <a:ea typeface="Calibri"/>
                <a:cs typeface="Calibri"/>
                <a:sym typeface="Calibri"/>
              </a:rPr>
              <a:t>Cât de satisfăcut sunteți de activitatea statului român în fiecare domeniu, unde </a:t>
            </a:r>
            <a:r>
              <a:rPr lang="ro-RO" sz="3000" b="1"/>
              <a:t>5</a:t>
            </a:r>
            <a:r>
              <a:rPr lang="ro-RO" sz="3000" b="1">
                <a:latin typeface="Calibri"/>
                <a:ea typeface="Calibri"/>
                <a:cs typeface="Calibri"/>
                <a:sym typeface="Calibri"/>
              </a:rPr>
              <a:t>=foarte satisfăcut, iar 1=deloc satisfăcut ? (N=1017, medii)</a:t>
            </a:r>
            <a:endParaRPr/>
          </a:p>
        </p:txBody>
      </p:sp>
      <p:graphicFrame>
        <p:nvGraphicFramePr>
          <p:cNvPr id="159" name="Google Shape;159;p15"/>
          <p:cNvGraphicFramePr/>
          <p:nvPr/>
        </p:nvGraphicFramePr>
        <p:xfrm>
          <a:off x="404445" y="1899138"/>
          <a:ext cx="8430635" cy="4097215"/>
        </p:xfrm>
        <a:graphic>
          <a:graphicData uri="http://schemas.openxmlformats.org/drawingml/2006/chart">
            <c:chart xmlns:c="http://schemas.openxmlformats.org/drawingml/2006/chart" xmlns:r="http://schemas.openxmlformats.org/officeDocument/2006/relationships" r:id="rId3"/>
          </a:graphicData>
        </a:graphic>
      </p:graphicFrame>
      <p:pic>
        <p:nvPicPr>
          <p:cNvPr id="160" name="Google Shape;160;p15"/>
          <p:cNvPicPr preferRelativeResize="0"/>
          <p:nvPr/>
        </p:nvPicPr>
        <p:blipFill rotWithShape="1">
          <a:blip r:embed="rId4">
            <a:alphaModFix/>
          </a:blip>
          <a:srcRect/>
          <a:stretch/>
        </p:blipFill>
        <p:spPr>
          <a:xfrm>
            <a:off x="93533" y="5996353"/>
            <a:ext cx="1155700" cy="787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165" name="Google Shape;165;p16"/>
          <p:cNvGraphicFramePr/>
          <p:nvPr/>
        </p:nvGraphicFramePr>
        <p:xfrm>
          <a:off x="304800" y="1493134"/>
          <a:ext cx="10610849" cy="4067662"/>
        </p:xfrm>
        <a:graphic>
          <a:graphicData uri="http://schemas.openxmlformats.org/drawingml/2006/chart">
            <c:chart xmlns:c="http://schemas.openxmlformats.org/drawingml/2006/chart" xmlns:r="http://schemas.openxmlformats.org/officeDocument/2006/relationships" r:id="rId3"/>
          </a:graphicData>
        </a:graphic>
      </p:graphicFrame>
      <p:sp>
        <p:nvSpPr>
          <p:cNvPr id="166" name="Google Shape;166;p16"/>
          <p:cNvSpPr txBox="1"/>
          <p:nvPr/>
        </p:nvSpPr>
        <p:spPr>
          <a:xfrm>
            <a:off x="705394" y="398005"/>
            <a:ext cx="5892309"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ro-RO" sz="3200" b="1" i="0" u="none" strike="noStrike" cap="none">
                <a:solidFill>
                  <a:schemeClr val="dk1"/>
                </a:solidFill>
                <a:latin typeface="Calibri"/>
                <a:ea typeface="Calibri"/>
                <a:cs typeface="Calibri"/>
                <a:sym typeface="Calibri"/>
              </a:rPr>
              <a:t>Satisfacție vs. Importanță (N=1017, medii)</a:t>
            </a:r>
            <a:endParaRPr sz="1400" b="0" i="0" u="none" strike="noStrike" cap="none">
              <a:solidFill>
                <a:srgbClr val="000000"/>
              </a:solidFill>
              <a:latin typeface="Arial"/>
              <a:ea typeface="Arial"/>
              <a:cs typeface="Arial"/>
              <a:sym typeface="Arial"/>
            </a:endParaRPr>
          </a:p>
        </p:txBody>
      </p:sp>
      <p:sp>
        <p:nvSpPr>
          <p:cNvPr id="167" name="Google Shape;167;p16"/>
          <p:cNvSpPr/>
          <p:nvPr/>
        </p:nvSpPr>
        <p:spPr>
          <a:xfrm>
            <a:off x="10991850" y="2835735"/>
            <a:ext cx="895350" cy="593265"/>
          </a:xfrm>
          <a:prstGeom prst="rect">
            <a:avLst/>
          </a:prstGeom>
          <a:solidFill>
            <a:schemeClr val="accent1"/>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o-RO" sz="1800" b="0" i="0" u="none" strike="noStrike" cap="none">
                <a:solidFill>
                  <a:schemeClr val="lt1"/>
                </a:solidFill>
                <a:latin typeface="Calibri"/>
                <a:ea typeface="Calibri"/>
                <a:cs typeface="Calibri"/>
                <a:sym typeface="Calibri"/>
              </a:rPr>
              <a:t>media 2.51</a:t>
            </a:r>
            <a:endParaRPr sz="1400" b="0" i="0" u="none" strike="noStrike" cap="none">
              <a:solidFill>
                <a:srgbClr val="000000"/>
              </a:solidFill>
              <a:latin typeface="Arial"/>
              <a:ea typeface="Arial"/>
              <a:cs typeface="Arial"/>
              <a:sym typeface="Arial"/>
            </a:endParaRPr>
          </a:p>
        </p:txBody>
      </p:sp>
      <p:sp>
        <p:nvSpPr>
          <p:cNvPr id="168" name="Google Shape;168;p16"/>
          <p:cNvSpPr/>
          <p:nvPr/>
        </p:nvSpPr>
        <p:spPr>
          <a:xfrm>
            <a:off x="10953750" y="1631607"/>
            <a:ext cx="933450" cy="578734"/>
          </a:xfrm>
          <a:prstGeom prst="rect">
            <a:avLst/>
          </a:prstGeom>
          <a:solidFill>
            <a:srgbClr val="B8D98E"/>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ro-RO" sz="1800" b="0" i="0" u="none" strike="noStrike" cap="none">
                <a:solidFill>
                  <a:schemeClr val="lt1"/>
                </a:solidFill>
                <a:latin typeface="Calibri"/>
                <a:ea typeface="Calibri"/>
                <a:cs typeface="Calibri"/>
                <a:sym typeface="Calibri"/>
              </a:rPr>
              <a:t>media 4.24</a:t>
            </a:r>
            <a:endParaRPr sz="1400" b="0" i="0" u="none" strike="noStrike" cap="none">
              <a:solidFill>
                <a:srgbClr val="000000"/>
              </a:solidFill>
              <a:latin typeface="Arial"/>
              <a:ea typeface="Arial"/>
              <a:cs typeface="Arial"/>
              <a:sym typeface="Arial"/>
            </a:endParaRPr>
          </a:p>
        </p:txBody>
      </p:sp>
      <p:pic>
        <p:nvPicPr>
          <p:cNvPr id="169" name="Google Shape;169;p16"/>
          <p:cNvPicPr preferRelativeResize="0"/>
          <p:nvPr/>
        </p:nvPicPr>
        <p:blipFill rotWithShape="1">
          <a:blip r:embed="rId4">
            <a:alphaModFix/>
          </a:blip>
          <a:srcRect/>
          <a:stretch/>
        </p:blipFill>
        <p:spPr>
          <a:xfrm>
            <a:off x="127544" y="5790856"/>
            <a:ext cx="1155700" cy="78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74" name="Google Shape;174;p17"/>
          <p:cNvGraphicFramePr/>
          <p:nvPr/>
        </p:nvGraphicFramePr>
        <p:xfrm>
          <a:off x="942225" y="801755"/>
          <a:ext cx="7835198" cy="4223023"/>
        </p:xfrm>
        <a:graphic>
          <a:graphicData uri="http://schemas.openxmlformats.org/drawingml/2006/chart">
            <c:chart xmlns:c="http://schemas.openxmlformats.org/drawingml/2006/chart" xmlns:r="http://schemas.openxmlformats.org/officeDocument/2006/relationships" r:id="rId3"/>
          </a:graphicData>
        </a:graphic>
      </p:graphicFrame>
      <p:cxnSp>
        <p:nvCxnSpPr>
          <p:cNvPr id="175" name="Google Shape;175;p17"/>
          <p:cNvCxnSpPr/>
          <p:nvPr/>
        </p:nvCxnSpPr>
        <p:spPr>
          <a:xfrm>
            <a:off x="1249849" y="5163276"/>
            <a:ext cx="7219950" cy="0"/>
          </a:xfrm>
          <a:prstGeom prst="straightConnector1">
            <a:avLst/>
          </a:prstGeom>
          <a:noFill/>
          <a:ln w="19050" cap="flat" cmpd="sng">
            <a:solidFill>
              <a:schemeClr val="dk1"/>
            </a:solidFill>
            <a:prstDash val="solid"/>
            <a:miter lim="800000"/>
            <a:headEnd type="none" w="sm" len="sm"/>
            <a:tailEnd type="triangle" w="med" len="med"/>
          </a:ln>
        </p:spPr>
      </p:cxnSp>
      <p:cxnSp>
        <p:nvCxnSpPr>
          <p:cNvPr id="176" name="Google Shape;176;p17"/>
          <p:cNvCxnSpPr/>
          <p:nvPr/>
        </p:nvCxnSpPr>
        <p:spPr>
          <a:xfrm rot="10800000">
            <a:off x="752458" y="1044718"/>
            <a:ext cx="0" cy="3829050"/>
          </a:xfrm>
          <a:prstGeom prst="straightConnector1">
            <a:avLst/>
          </a:prstGeom>
          <a:noFill/>
          <a:ln w="19050" cap="flat" cmpd="sng">
            <a:solidFill>
              <a:schemeClr val="dk1"/>
            </a:solidFill>
            <a:prstDash val="solid"/>
            <a:miter lim="800000"/>
            <a:headEnd type="none" w="sm" len="sm"/>
            <a:tailEnd type="triangle" w="med" len="med"/>
          </a:ln>
        </p:spPr>
      </p:cxnSp>
      <p:sp>
        <p:nvSpPr>
          <p:cNvPr id="177" name="Google Shape;177;p17"/>
          <p:cNvSpPr txBox="1"/>
          <p:nvPr/>
        </p:nvSpPr>
        <p:spPr>
          <a:xfrm>
            <a:off x="4119963" y="5277788"/>
            <a:ext cx="108585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ro-RO" sz="1200" b="0" i="1" u="none" strike="noStrike" cap="none">
                <a:solidFill>
                  <a:schemeClr val="dk1"/>
                </a:solidFill>
                <a:latin typeface="Calibri"/>
                <a:ea typeface="Calibri"/>
                <a:cs typeface="Calibri"/>
                <a:sym typeface="Calibri"/>
              </a:rPr>
              <a:t>Importanta</a:t>
            </a:r>
            <a:endParaRPr sz="1200" b="0" i="1" u="none" strike="noStrike" cap="none">
              <a:solidFill>
                <a:schemeClr val="dk1"/>
              </a:solidFill>
              <a:latin typeface="Calibri"/>
              <a:ea typeface="Calibri"/>
              <a:cs typeface="Calibri"/>
              <a:sym typeface="Calibri"/>
            </a:endParaRPr>
          </a:p>
        </p:txBody>
      </p:sp>
      <p:sp>
        <p:nvSpPr>
          <p:cNvPr id="178" name="Google Shape;178;p17"/>
          <p:cNvSpPr txBox="1"/>
          <p:nvPr/>
        </p:nvSpPr>
        <p:spPr>
          <a:xfrm rot="-5400000">
            <a:off x="45253" y="2747575"/>
            <a:ext cx="108585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ro-RO" sz="1200" b="0" i="1" u="none" strike="noStrike" cap="none">
                <a:solidFill>
                  <a:schemeClr val="dk1"/>
                </a:solidFill>
                <a:latin typeface="Calibri"/>
                <a:ea typeface="Calibri"/>
                <a:cs typeface="Calibri"/>
                <a:sym typeface="Calibri"/>
              </a:rPr>
              <a:t>Satisfactie</a:t>
            </a:r>
            <a:endParaRPr sz="1200" b="0" i="1" u="none" strike="noStrike" cap="none">
              <a:solidFill>
                <a:schemeClr val="dk1"/>
              </a:solidFill>
              <a:latin typeface="Calibri"/>
              <a:ea typeface="Calibri"/>
              <a:cs typeface="Calibri"/>
              <a:sym typeface="Calibri"/>
            </a:endParaRPr>
          </a:p>
        </p:txBody>
      </p:sp>
      <p:sp>
        <p:nvSpPr>
          <p:cNvPr id="179" name="Google Shape;179;p17"/>
          <p:cNvSpPr txBox="1"/>
          <p:nvPr/>
        </p:nvSpPr>
        <p:spPr>
          <a:xfrm>
            <a:off x="942225" y="73426"/>
            <a:ext cx="1030755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ro-RO" sz="3200" b="1" i="0" u="none" strike="noStrike" cap="none">
                <a:solidFill>
                  <a:schemeClr val="dk1"/>
                </a:solidFill>
                <a:latin typeface="Calibri"/>
                <a:ea typeface="Calibri"/>
                <a:cs typeface="Calibri"/>
                <a:sym typeface="Calibri"/>
              </a:rPr>
              <a:t>Satisfacție vs. Importanță, total (N=1017)</a:t>
            </a:r>
            <a:endParaRPr sz="3200" b="1" i="0" u="none" strike="noStrike" cap="none">
              <a:solidFill>
                <a:schemeClr val="dk1"/>
              </a:solidFill>
              <a:latin typeface="Calibri"/>
              <a:ea typeface="Calibri"/>
              <a:cs typeface="Calibri"/>
              <a:sym typeface="Calibri"/>
            </a:endParaRPr>
          </a:p>
        </p:txBody>
      </p:sp>
      <p:sp>
        <p:nvSpPr>
          <p:cNvPr id="180" name="Google Shape;180;p17"/>
          <p:cNvSpPr/>
          <p:nvPr/>
        </p:nvSpPr>
        <p:spPr>
          <a:xfrm>
            <a:off x="1302146" y="1038225"/>
            <a:ext cx="3903667" cy="358089"/>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mare, importanță mică, nu sunt foarte prioritare</a:t>
            </a:r>
            <a:endParaRPr sz="1400" b="0" i="0" u="none" strike="noStrike" cap="none">
              <a:solidFill>
                <a:srgbClr val="000000"/>
              </a:solidFill>
              <a:latin typeface="Arial"/>
              <a:ea typeface="Arial"/>
              <a:cs typeface="Arial"/>
              <a:sym typeface="Arial"/>
            </a:endParaRPr>
          </a:p>
        </p:txBody>
      </p:sp>
      <p:sp>
        <p:nvSpPr>
          <p:cNvPr id="181" name="Google Shape;181;p17"/>
          <p:cNvSpPr/>
          <p:nvPr/>
        </p:nvSpPr>
        <p:spPr>
          <a:xfrm>
            <a:off x="1302146" y="4071714"/>
            <a:ext cx="4258395" cy="487119"/>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mică, importanță mică, necesită îmbunătățiri, dar nu sunt urgente</a:t>
            </a:r>
            <a:endParaRPr sz="1400" b="0" i="0" u="none" strike="noStrike" cap="none">
              <a:solidFill>
                <a:srgbClr val="000000"/>
              </a:solidFill>
              <a:latin typeface="Arial"/>
              <a:ea typeface="Arial"/>
              <a:cs typeface="Arial"/>
              <a:sym typeface="Arial"/>
            </a:endParaRPr>
          </a:p>
        </p:txBody>
      </p:sp>
      <p:sp>
        <p:nvSpPr>
          <p:cNvPr id="182" name="Google Shape;182;p17"/>
          <p:cNvSpPr/>
          <p:nvPr/>
        </p:nvSpPr>
        <p:spPr>
          <a:xfrm>
            <a:off x="8777423" y="947646"/>
            <a:ext cx="1267267" cy="1148368"/>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mare, importanță mare, trebuie menținute</a:t>
            </a:r>
            <a:endParaRPr sz="1400" b="0" i="0" u="none" strike="noStrike" cap="none">
              <a:solidFill>
                <a:srgbClr val="000000"/>
              </a:solidFill>
              <a:latin typeface="Arial"/>
              <a:ea typeface="Arial"/>
              <a:cs typeface="Arial"/>
              <a:sym typeface="Arial"/>
            </a:endParaRPr>
          </a:p>
        </p:txBody>
      </p:sp>
      <p:sp>
        <p:nvSpPr>
          <p:cNvPr id="183" name="Google Shape;183;p17"/>
          <p:cNvSpPr/>
          <p:nvPr/>
        </p:nvSpPr>
        <p:spPr>
          <a:xfrm>
            <a:off x="8760274" y="3410465"/>
            <a:ext cx="1267267" cy="1148368"/>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mică, importanță mare, rezolvarea lor trebuie urgentată</a:t>
            </a:r>
            <a:endParaRPr sz="1400" b="0" i="0" u="none" strike="noStrike" cap="none">
              <a:solidFill>
                <a:srgbClr val="000000"/>
              </a:solidFill>
              <a:latin typeface="Arial"/>
              <a:ea typeface="Arial"/>
              <a:cs typeface="Arial"/>
              <a:sym typeface="Arial"/>
            </a:endParaRPr>
          </a:p>
        </p:txBody>
      </p:sp>
      <p:pic>
        <p:nvPicPr>
          <p:cNvPr id="184" name="Google Shape;184;p17"/>
          <p:cNvPicPr preferRelativeResize="0"/>
          <p:nvPr/>
        </p:nvPicPr>
        <p:blipFill rotWithShape="1">
          <a:blip r:embed="rId4">
            <a:alphaModFix/>
          </a:blip>
          <a:srcRect/>
          <a:stretch/>
        </p:blipFill>
        <p:spPr>
          <a:xfrm>
            <a:off x="174608" y="5911559"/>
            <a:ext cx="1155700" cy="787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aphicFrame>
        <p:nvGraphicFramePr>
          <p:cNvPr id="189" name="Google Shape;189;p18"/>
          <p:cNvGraphicFramePr/>
          <p:nvPr/>
        </p:nvGraphicFramePr>
        <p:xfrm>
          <a:off x="942225" y="801755"/>
          <a:ext cx="7835198" cy="4223023"/>
        </p:xfrm>
        <a:graphic>
          <a:graphicData uri="http://schemas.openxmlformats.org/drawingml/2006/chart">
            <c:chart xmlns:c="http://schemas.openxmlformats.org/drawingml/2006/chart" xmlns:r="http://schemas.openxmlformats.org/officeDocument/2006/relationships" r:id="rId3"/>
          </a:graphicData>
        </a:graphic>
      </p:graphicFrame>
      <p:cxnSp>
        <p:nvCxnSpPr>
          <p:cNvPr id="190" name="Google Shape;190;p18"/>
          <p:cNvCxnSpPr/>
          <p:nvPr/>
        </p:nvCxnSpPr>
        <p:spPr>
          <a:xfrm>
            <a:off x="1249849" y="5163276"/>
            <a:ext cx="7219950" cy="0"/>
          </a:xfrm>
          <a:prstGeom prst="straightConnector1">
            <a:avLst/>
          </a:prstGeom>
          <a:noFill/>
          <a:ln w="19050" cap="flat" cmpd="sng">
            <a:solidFill>
              <a:schemeClr val="dk1"/>
            </a:solidFill>
            <a:prstDash val="solid"/>
            <a:miter lim="800000"/>
            <a:headEnd type="none" w="sm" len="sm"/>
            <a:tailEnd type="triangle" w="med" len="med"/>
          </a:ln>
        </p:spPr>
      </p:cxnSp>
      <p:cxnSp>
        <p:nvCxnSpPr>
          <p:cNvPr id="191" name="Google Shape;191;p18"/>
          <p:cNvCxnSpPr/>
          <p:nvPr/>
        </p:nvCxnSpPr>
        <p:spPr>
          <a:xfrm rot="10800000">
            <a:off x="752458" y="1044718"/>
            <a:ext cx="0" cy="3829050"/>
          </a:xfrm>
          <a:prstGeom prst="straightConnector1">
            <a:avLst/>
          </a:prstGeom>
          <a:noFill/>
          <a:ln w="19050" cap="flat" cmpd="sng">
            <a:solidFill>
              <a:schemeClr val="dk1"/>
            </a:solidFill>
            <a:prstDash val="solid"/>
            <a:miter lim="800000"/>
            <a:headEnd type="none" w="sm" len="sm"/>
            <a:tailEnd type="triangle" w="med" len="med"/>
          </a:ln>
        </p:spPr>
      </p:cxnSp>
      <p:sp>
        <p:nvSpPr>
          <p:cNvPr id="192" name="Google Shape;192;p18"/>
          <p:cNvSpPr txBox="1"/>
          <p:nvPr/>
        </p:nvSpPr>
        <p:spPr>
          <a:xfrm>
            <a:off x="4119963" y="5277788"/>
            <a:ext cx="108585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ro-RO" sz="1200" b="0" i="1" u="none" strike="noStrike" cap="none">
                <a:solidFill>
                  <a:schemeClr val="dk1"/>
                </a:solidFill>
                <a:latin typeface="Calibri"/>
                <a:ea typeface="Calibri"/>
                <a:cs typeface="Calibri"/>
                <a:sym typeface="Calibri"/>
              </a:rPr>
              <a:t>Importanta</a:t>
            </a:r>
            <a:endParaRPr sz="1200" b="0" i="1" u="none" strike="noStrike" cap="none">
              <a:solidFill>
                <a:schemeClr val="dk1"/>
              </a:solidFill>
              <a:latin typeface="Calibri"/>
              <a:ea typeface="Calibri"/>
              <a:cs typeface="Calibri"/>
              <a:sym typeface="Calibri"/>
            </a:endParaRPr>
          </a:p>
        </p:txBody>
      </p:sp>
      <p:sp>
        <p:nvSpPr>
          <p:cNvPr id="193" name="Google Shape;193;p18"/>
          <p:cNvSpPr txBox="1"/>
          <p:nvPr/>
        </p:nvSpPr>
        <p:spPr>
          <a:xfrm rot="-5400000">
            <a:off x="45253" y="2747575"/>
            <a:ext cx="108585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ro-RO" sz="1200" b="0" i="1" u="none" strike="noStrike" cap="none">
                <a:solidFill>
                  <a:schemeClr val="dk1"/>
                </a:solidFill>
                <a:latin typeface="Calibri"/>
                <a:ea typeface="Calibri"/>
                <a:cs typeface="Calibri"/>
                <a:sym typeface="Calibri"/>
              </a:rPr>
              <a:t>Satisfactie</a:t>
            </a:r>
            <a:endParaRPr sz="1200" b="0" i="1" u="none" strike="noStrike" cap="none">
              <a:solidFill>
                <a:schemeClr val="dk1"/>
              </a:solidFill>
              <a:latin typeface="Calibri"/>
              <a:ea typeface="Calibri"/>
              <a:cs typeface="Calibri"/>
              <a:sym typeface="Calibri"/>
            </a:endParaRPr>
          </a:p>
        </p:txBody>
      </p:sp>
      <p:sp>
        <p:nvSpPr>
          <p:cNvPr id="194" name="Google Shape;194;p18"/>
          <p:cNvSpPr txBox="1"/>
          <p:nvPr/>
        </p:nvSpPr>
        <p:spPr>
          <a:xfrm>
            <a:off x="2272015" y="119900"/>
            <a:ext cx="863019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ro-RO" sz="3200" b="1" i="0" u="none" strike="noStrike" cap="none">
                <a:solidFill>
                  <a:schemeClr val="dk1"/>
                </a:solidFill>
                <a:latin typeface="Calibri"/>
                <a:ea typeface="Calibri"/>
                <a:cs typeface="Calibri"/>
                <a:sym typeface="Calibri"/>
              </a:rPr>
              <a:t>Satisfacție vs. Importanță, București (N=205)</a:t>
            </a:r>
            <a:endParaRPr sz="1400" b="0" i="0" u="none" strike="noStrike" cap="none">
              <a:solidFill>
                <a:srgbClr val="000000"/>
              </a:solidFill>
              <a:latin typeface="Arial"/>
              <a:ea typeface="Arial"/>
              <a:cs typeface="Arial"/>
              <a:sym typeface="Arial"/>
            </a:endParaRPr>
          </a:p>
        </p:txBody>
      </p:sp>
      <p:sp>
        <p:nvSpPr>
          <p:cNvPr id="195" name="Google Shape;195;p18"/>
          <p:cNvSpPr/>
          <p:nvPr/>
        </p:nvSpPr>
        <p:spPr>
          <a:xfrm>
            <a:off x="1302146" y="1038225"/>
            <a:ext cx="3903667" cy="358089"/>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mare, importanță mică, nu sunt foarte prioritare</a:t>
            </a:r>
            <a:endParaRPr sz="1400" b="0" i="0" u="none" strike="noStrike" cap="none">
              <a:solidFill>
                <a:srgbClr val="000000"/>
              </a:solidFill>
              <a:latin typeface="Arial"/>
              <a:ea typeface="Arial"/>
              <a:cs typeface="Arial"/>
              <a:sym typeface="Arial"/>
            </a:endParaRPr>
          </a:p>
        </p:txBody>
      </p:sp>
      <p:sp>
        <p:nvSpPr>
          <p:cNvPr id="196" name="Google Shape;196;p18"/>
          <p:cNvSpPr/>
          <p:nvPr/>
        </p:nvSpPr>
        <p:spPr>
          <a:xfrm>
            <a:off x="1302146" y="4071714"/>
            <a:ext cx="4258395" cy="487119"/>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mică, importanță mică, necesită îmbunătățiri, dar nu sunt urgente</a:t>
            </a:r>
            <a:endParaRPr sz="1400" b="0" i="0" u="none" strike="noStrike" cap="none">
              <a:solidFill>
                <a:srgbClr val="000000"/>
              </a:solidFill>
              <a:latin typeface="Arial"/>
              <a:ea typeface="Arial"/>
              <a:cs typeface="Arial"/>
              <a:sym typeface="Arial"/>
            </a:endParaRPr>
          </a:p>
        </p:txBody>
      </p:sp>
      <p:sp>
        <p:nvSpPr>
          <p:cNvPr id="197" name="Google Shape;197;p18"/>
          <p:cNvSpPr/>
          <p:nvPr/>
        </p:nvSpPr>
        <p:spPr>
          <a:xfrm>
            <a:off x="8777423" y="947646"/>
            <a:ext cx="1267267" cy="1148368"/>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mare, importanță mare, trebuie menținute</a:t>
            </a:r>
            <a:endParaRPr sz="1400" b="0" i="0" u="none" strike="noStrike" cap="none">
              <a:solidFill>
                <a:srgbClr val="000000"/>
              </a:solidFill>
              <a:latin typeface="Arial"/>
              <a:ea typeface="Arial"/>
              <a:cs typeface="Arial"/>
              <a:sym typeface="Arial"/>
            </a:endParaRPr>
          </a:p>
        </p:txBody>
      </p:sp>
      <p:sp>
        <p:nvSpPr>
          <p:cNvPr id="198" name="Google Shape;198;p18"/>
          <p:cNvSpPr/>
          <p:nvPr/>
        </p:nvSpPr>
        <p:spPr>
          <a:xfrm>
            <a:off x="8777422" y="3674593"/>
            <a:ext cx="1267267" cy="1148368"/>
          </a:xfrm>
          <a:prstGeom prst="rect">
            <a:avLst/>
          </a:prstGeom>
          <a:solidFill>
            <a:srgbClr val="C7E4F6"/>
          </a:solidFill>
          <a:ln w="12700" cap="flat" cmpd="sng">
            <a:solidFill>
              <a:srgbClr val="1570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ro-RO" sz="1200" b="0" i="0" u="none" strike="noStrike" cap="none">
                <a:solidFill>
                  <a:schemeClr val="dk1"/>
                </a:solidFill>
                <a:latin typeface="Calibri"/>
                <a:ea typeface="Calibri"/>
                <a:cs typeface="Calibri"/>
                <a:sym typeface="Calibri"/>
              </a:rPr>
              <a:t>Satisfacție mică, importanță mare, rezolvarea lor trebuie urgentată</a:t>
            </a:r>
            <a:endParaRPr sz="1400" b="0" i="0" u="none" strike="noStrike" cap="none">
              <a:solidFill>
                <a:srgbClr val="000000"/>
              </a:solidFill>
              <a:latin typeface="Arial"/>
              <a:ea typeface="Arial"/>
              <a:cs typeface="Arial"/>
              <a:sym typeface="Arial"/>
            </a:endParaRPr>
          </a:p>
        </p:txBody>
      </p:sp>
      <p:pic>
        <p:nvPicPr>
          <p:cNvPr id="199" name="Google Shape;199;p18"/>
          <p:cNvPicPr preferRelativeResize="0"/>
          <p:nvPr/>
        </p:nvPicPr>
        <p:blipFill rotWithShape="1">
          <a:blip r:embed="rId4">
            <a:alphaModFix/>
          </a:blip>
          <a:srcRect/>
          <a:stretch/>
        </p:blipFill>
        <p:spPr>
          <a:xfrm>
            <a:off x="146446" y="5968778"/>
            <a:ext cx="1155700" cy="78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ro-RO" sz="3200" b="1">
                <a:latin typeface="Calibri"/>
                <a:ea typeface="Calibri"/>
                <a:cs typeface="Calibri"/>
                <a:sym typeface="Calibri"/>
              </a:rPr>
              <a:t>În ce credeți că ar trebui să investească statul român cel mai mult? (N=1017, procente)</a:t>
            </a:r>
            <a:endParaRPr/>
          </a:p>
        </p:txBody>
      </p:sp>
      <p:graphicFrame>
        <p:nvGraphicFramePr>
          <p:cNvPr id="205" name="Google Shape;205;p19"/>
          <p:cNvGraphicFramePr/>
          <p:nvPr/>
        </p:nvGraphicFramePr>
        <p:xfrm>
          <a:off x="453175" y="1690700"/>
          <a:ext cx="7224000" cy="4351200"/>
        </p:xfrm>
        <a:graphic>
          <a:graphicData uri="http://schemas.openxmlformats.org/drawingml/2006/chart">
            <c:chart xmlns:c="http://schemas.openxmlformats.org/drawingml/2006/chart" xmlns:r="http://schemas.openxmlformats.org/officeDocument/2006/relationships" r:id="rId3"/>
          </a:graphicData>
        </a:graphic>
      </p:graphicFrame>
      <p:sp>
        <p:nvSpPr>
          <p:cNvPr id="206" name="Google Shape;206;p19"/>
          <p:cNvSpPr txBox="1"/>
          <p:nvPr/>
        </p:nvSpPr>
        <p:spPr>
          <a:xfrm>
            <a:off x="7753350" y="1997839"/>
            <a:ext cx="3829050"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o-RO" sz="1800" b="0" i="0" u="none" strike="noStrike" cap="none">
                <a:solidFill>
                  <a:schemeClr val="dk1"/>
                </a:solidFill>
                <a:latin typeface="Calibri"/>
                <a:ea typeface="Calibri"/>
                <a:cs typeface="Calibri"/>
                <a:sym typeface="Calibri"/>
              </a:rPr>
              <a:t>Respondenții din regiunea București – Ilfov spun în mai mare măsură că trebuie investit în combaterea poluării aerului. La fel, femeile sunt mai sensibile la acest subiect decât bărbații, 31% spun acest lucru față de 25% bărbați.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ro-RO" sz="1800" b="0" i="0" u="none" strike="noStrike" cap="none">
                <a:solidFill>
                  <a:schemeClr val="dk1"/>
                </a:solidFill>
                <a:latin typeface="Calibri"/>
                <a:ea typeface="Calibri"/>
                <a:cs typeface="Calibri"/>
                <a:sym typeface="Calibri"/>
              </a:rPr>
              <a:t>Tinerii 18-29 de ani și cei cu studii superioare prioritizează mai mult managementul deșeurilor.</a:t>
            </a:r>
            <a:endParaRPr sz="1400" b="0" i="0" u="none" strike="noStrike" cap="none">
              <a:solidFill>
                <a:srgbClr val="000000"/>
              </a:solidFill>
              <a:latin typeface="Arial"/>
              <a:ea typeface="Arial"/>
              <a:cs typeface="Arial"/>
              <a:sym typeface="Arial"/>
            </a:endParaRPr>
          </a:p>
        </p:txBody>
      </p:sp>
      <p:pic>
        <p:nvPicPr>
          <p:cNvPr id="207" name="Google Shape;207;p19"/>
          <p:cNvPicPr preferRelativeResize="0"/>
          <p:nvPr/>
        </p:nvPicPr>
        <p:blipFill rotWithShape="1">
          <a:blip r:embed="rId4">
            <a:alphaModFix/>
          </a:blip>
          <a:srcRect/>
          <a:stretch/>
        </p:blipFill>
        <p:spPr>
          <a:xfrm>
            <a:off x="93534" y="5877354"/>
            <a:ext cx="1155700" cy="78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838200" y="25936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ro-RO" sz="3200" b="1">
                <a:latin typeface="Calibri"/>
                <a:ea typeface="Calibri"/>
                <a:cs typeface="Calibri"/>
                <a:sym typeface="Calibri"/>
              </a:rPr>
              <a:t>În ce măsura sunteți de acord sau nu cu următoarele afirmații. Vă rugăm să acordați o notă pe o scală de la 1 la 5, unde 1=Dezacord total și 5=Acord total (N=1017, medii)</a:t>
            </a:r>
            <a:endParaRPr/>
          </a:p>
        </p:txBody>
      </p:sp>
      <p:graphicFrame>
        <p:nvGraphicFramePr>
          <p:cNvPr id="220" name="Google Shape;220;p21"/>
          <p:cNvGraphicFramePr/>
          <p:nvPr/>
        </p:nvGraphicFramePr>
        <p:xfrm>
          <a:off x="647700" y="1690688"/>
          <a:ext cx="10896600" cy="4397596"/>
        </p:xfrm>
        <a:graphic>
          <a:graphicData uri="http://schemas.openxmlformats.org/drawingml/2006/chart">
            <c:chart xmlns:c="http://schemas.openxmlformats.org/drawingml/2006/chart" xmlns:r="http://schemas.openxmlformats.org/officeDocument/2006/relationships" r:id="rId3"/>
          </a:graphicData>
        </a:graphic>
      </p:graphicFrame>
      <p:pic>
        <p:nvPicPr>
          <p:cNvPr id="221" name="Google Shape;221;p21"/>
          <p:cNvPicPr preferRelativeResize="0"/>
          <p:nvPr/>
        </p:nvPicPr>
        <p:blipFill rotWithShape="1">
          <a:blip r:embed="rId4">
            <a:alphaModFix/>
          </a:blip>
          <a:srcRect/>
          <a:stretch/>
        </p:blipFill>
        <p:spPr>
          <a:xfrm>
            <a:off x="260350" y="5926781"/>
            <a:ext cx="1155700" cy="78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827315" y="250961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1AC"/>
              </a:buClr>
              <a:buSzPct val="100000"/>
              <a:buFont typeface="Calibri"/>
              <a:buNone/>
            </a:pPr>
            <a:r>
              <a:rPr lang="ro-RO" sz="7200" b="1">
                <a:solidFill>
                  <a:srgbClr val="0071AC"/>
                </a:solidFill>
                <a:latin typeface="Calibri"/>
                <a:ea typeface="Calibri"/>
                <a:cs typeface="Calibri"/>
                <a:sym typeface="Calibri"/>
              </a:rPr>
              <a:t>Comportament pentru voluntariat</a:t>
            </a:r>
            <a:endParaRPr b="1">
              <a:solidFill>
                <a:srgbClr val="0071AC"/>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27315" y="250961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1AC"/>
              </a:buClr>
              <a:buSzPts val="7200"/>
              <a:buFont typeface="Calibri"/>
              <a:buNone/>
            </a:pPr>
            <a:r>
              <a:rPr lang="ro-RO" sz="7200" b="1">
                <a:solidFill>
                  <a:srgbClr val="0071AC"/>
                </a:solidFill>
                <a:latin typeface="Calibri"/>
                <a:ea typeface="Calibri"/>
                <a:cs typeface="Calibri"/>
                <a:sym typeface="Calibri"/>
              </a:rPr>
              <a:t>Date despre sondaj</a:t>
            </a:r>
            <a:endParaRPr b="1">
              <a:solidFill>
                <a:srgbClr val="0071AC"/>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296562" y="324806"/>
            <a:ext cx="564703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ro-RO" sz="3000" b="1">
                <a:latin typeface="Calibri"/>
                <a:ea typeface="Calibri"/>
                <a:cs typeface="Calibri"/>
                <a:sym typeface="Calibri"/>
              </a:rPr>
              <a:t>În ultimul an, ați făcut activități de voluntariat pentru o organizație non-guvernamentală? (N=1017, procente)</a:t>
            </a:r>
            <a:endParaRPr/>
          </a:p>
        </p:txBody>
      </p:sp>
      <p:graphicFrame>
        <p:nvGraphicFramePr>
          <p:cNvPr id="232" name="Google Shape;232;p27"/>
          <p:cNvGraphicFramePr/>
          <p:nvPr/>
        </p:nvGraphicFramePr>
        <p:xfrm>
          <a:off x="838200" y="1971098"/>
          <a:ext cx="4833730" cy="3899314"/>
        </p:xfrm>
        <a:graphic>
          <a:graphicData uri="http://schemas.openxmlformats.org/drawingml/2006/chart">
            <c:chart xmlns:c="http://schemas.openxmlformats.org/drawingml/2006/chart" xmlns:r="http://schemas.openxmlformats.org/officeDocument/2006/relationships" r:id="rId3"/>
          </a:graphicData>
        </a:graphic>
      </p:graphicFrame>
      <p:sp>
        <p:nvSpPr>
          <p:cNvPr id="233" name="Google Shape;233;p27"/>
          <p:cNvSpPr txBox="1"/>
          <p:nvPr/>
        </p:nvSpPr>
        <p:spPr>
          <a:xfrm>
            <a:off x="6096000" y="142703"/>
            <a:ext cx="52578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3000"/>
              <a:buFont typeface="Calibri"/>
              <a:buNone/>
            </a:pPr>
            <a:r>
              <a:rPr lang="ro-RO" sz="3000" b="1" i="0" u="none" strike="noStrike" cap="none">
                <a:solidFill>
                  <a:schemeClr val="dk1"/>
                </a:solidFill>
                <a:latin typeface="Calibri"/>
                <a:ea typeface="Calibri"/>
                <a:cs typeface="Calibri"/>
                <a:sym typeface="Calibri"/>
              </a:rPr>
              <a:t>Pentru ce domeniu ați făcut activități de voluntariat? (N= 226, numai donatorii, procente)</a:t>
            </a:r>
            <a:endParaRPr sz="1400" b="0" i="0" u="none" strike="noStrike" cap="none">
              <a:solidFill>
                <a:srgbClr val="000000"/>
              </a:solidFill>
              <a:latin typeface="Arial"/>
              <a:ea typeface="Arial"/>
              <a:cs typeface="Arial"/>
              <a:sym typeface="Arial"/>
            </a:endParaRPr>
          </a:p>
        </p:txBody>
      </p:sp>
      <p:graphicFrame>
        <p:nvGraphicFramePr>
          <p:cNvPr id="234" name="Google Shape;234;p27"/>
          <p:cNvGraphicFramePr/>
          <p:nvPr/>
        </p:nvGraphicFramePr>
        <p:xfrm>
          <a:off x="6096000" y="2245696"/>
          <a:ext cx="3000000" cy="3000000"/>
        </p:xfrm>
        <a:graphic>
          <a:graphicData uri="http://schemas.openxmlformats.org/drawingml/2006/table">
            <a:tbl>
              <a:tblPr>
                <a:noFill/>
                <a:tableStyleId>{FE084FD9-6C5F-4AD8-AF12-E78C4D7913BF}</a:tableStyleId>
              </a:tblPr>
              <a:tblGrid>
                <a:gridCol w="3282775"/>
                <a:gridCol w="1697925"/>
              </a:tblGrid>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Domenii</a:t>
                      </a:r>
                      <a:endParaRPr sz="1400" u="none" strike="noStrike" cap="none"/>
                    </a:p>
                  </a:txBody>
                  <a:tcPr marL="7725" marR="7725" marT="77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Procente</a:t>
                      </a:r>
                      <a:endParaRPr sz="1400" u="none" strike="noStrike" cap="none"/>
                    </a:p>
                  </a:txBody>
                  <a:tcPr marL="7725" marR="7725" marT="77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Protectia mediului</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36%</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Îmbunătățirea sistemului educational</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35%</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Combaterea saraciei</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27%</a:t>
                      </a:r>
                      <a:endParaRPr sz="1400" u="none" strike="noStrike" cap="none"/>
                    </a:p>
                  </a:txBody>
                  <a:tcPr marL="9525" marR="9525" marT="9525" marB="0"/>
                </a:tc>
              </a:tr>
              <a:tr h="2003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Îmbunătățirea sistemului sanitar</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21%</a:t>
                      </a:r>
                      <a:endParaRPr sz="1400" u="none" strike="noStrike" cap="none"/>
                    </a:p>
                  </a:txBody>
                  <a:tcPr marL="9525" marR="9525" marT="9525" marB="0"/>
                </a:tc>
              </a:tr>
              <a:tr h="2003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Ajutor pentru biserici</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17%</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Combaterea corrupției</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11%</a:t>
                      </a:r>
                      <a:endParaRPr sz="1400" u="none" strike="noStrike" cap="none"/>
                    </a:p>
                  </a:txBody>
                  <a:tcPr marL="9525" marR="9525" marT="9525" marB="0"/>
                </a:tc>
              </a:tr>
              <a:tr h="2003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Altul</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4%</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Ajutor umanitar Ucraina</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3%</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Cultură</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2%</a:t>
                      </a:r>
                      <a:endParaRPr sz="1400" u="none" strike="noStrike" cap="none"/>
                    </a:p>
                  </a:txBody>
                  <a:tcPr marL="9525" marR="9525" marT="9525" marB="0"/>
                </a:tc>
              </a:tr>
              <a:tr h="267075">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Drepturile omului</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1%</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Protecția animalelor/Adăposturi Animale</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1%</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Sport</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1%</a:t>
                      </a:r>
                      <a:endParaRPr sz="1400" u="none" strike="noStrike" cap="none"/>
                    </a:p>
                  </a:txBody>
                  <a:tcPr marL="9525" marR="9525" marT="9525" marB="0"/>
                </a:tc>
              </a:tr>
              <a:tr h="178500">
                <a:tc>
                  <a:txBody>
                    <a:bodyPr/>
                    <a:lstStyle/>
                    <a:p>
                      <a:pPr marL="0" marR="0" lvl="0" indent="0" algn="l"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Nu știu /Nu răspund</a:t>
                      </a:r>
                      <a:endParaRPr sz="1400" u="none" strike="noStrike" cap="none"/>
                    </a:p>
                  </a:txBody>
                  <a:tcPr marL="9525" marR="9525" marT="9525" marB="0"/>
                </a:tc>
                <a:tc>
                  <a:txBody>
                    <a:bodyPr/>
                    <a:lstStyle/>
                    <a:p>
                      <a:pPr marL="0" marR="0" lvl="0" indent="0" algn="ctr" rtl="0">
                        <a:lnSpc>
                          <a:spcPct val="100000"/>
                        </a:lnSpc>
                        <a:spcBef>
                          <a:spcPts val="0"/>
                        </a:spcBef>
                        <a:spcAft>
                          <a:spcPts val="0"/>
                        </a:spcAft>
                        <a:buClr>
                          <a:srgbClr val="000000"/>
                        </a:buClr>
                        <a:buSzPts val="1400"/>
                        <a:buFont typeface="Arial"/>
                        <a:buNone/>
                      </a:pPr>
                      <a:r>
                        <a:rPr lang="ro-RO" sz="1400" b="0" i="0" u="none" strike="noStrike" cap="none">
                          <a:solidFill>
                            <a:srgbClr val="000000"/>
                          </a:solidFill>
                          <a:latin typeface="Calibri"/>
                          <a:ea typeface="Calibri"/>
                          <a:cs typeface="Calibri"/>
                          <a:sym typeface="Calibri"/>
                        </a:rPr>
                        <a:t>1%</a:t>
                      </a:r>
                      <a:endParaRPr sz="1400" u="none" strike="noStrike" cap="none"/>
                    </a:p>
                  </a:txBody>
                  <a:tcPr marL="9525" marR="9525" marT="9525" marB="0"/>
                </a:tc>
              </a:tr>
            </a:tbl>
          </a:graphicData>
        </a:graphic>
      </p:graphicFrame>
      <p:pic>
        <p:nvPicPr>
          <p:cNvPr id="235" name="Google Shape;235;p27"/>
          <p:cNvPicPr preferRelativeResize="0"/>
          <p:nvPr/>
        </p:nvPicPr>
        <p:blipFill rotWithShape="1">
          <a:blip r:embed="rId4">
            <a:alphaModFix/>
          </a:blip>
          <a:srcRect/>
          <a:stretch/>
        </p:blipFill>
        <p:spPr>
          <a:xfrm>
            <a:off x="167674" y="5870412"/>
            <a:ext cx="1155700" cy="787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838200" y="463975"/>
            <a:ext cx="10219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ro-RO" sz="3000" b="1">
                <a:latin typeface="Calibri"/>
                <a:ea typeface="Calibri"/>
                <a:cs typeface="Calibri"/>
                <a:sym typeface="Calibri"/>
              </a:rPr>
              <a:t>În ultima lună, ați promovat pe vreo rețea de socializare o activitate sau un mesaj al unui ONG? (N=1017, procente)</a:t>
            </a:r>
            <a:endParaRPr/>
          </a:p>
        </p:txBody>
      </p:sp>
      <p:graphicFrame>
        <p:nvGraphicFramePr>
          <p:cNvPr id="241" name="Google Shape;241;p28"/>
          <p:cNvGraphicFramePr/>
          <p:nvPr/>
        </p:nvGraphicFramePr>
        <p:xfrm>
          <a:off x="4495800" y="2193520"/>
          <a:ext cx="4833600" cy="3899400"/>
        </p:xfrm>
        <a:graphic>
          <a:graphicData uri="http://schemas.openxmlformats.org/drawingml/2006/chart">
            <c:chart xmlns:c="http://schemas.openxmlformats.org/drawingml/2006/chart" xmlns:r="http://schemas.openxmlformats.org/officeDocument/2006/relationships" r:id="rId3"/>
          </a:graphicData>
        </a:graphic>
      </p:graphicFrame>
      <p:pic>
        <p:nvPicPr>
          <p:cNvPr id="242" name="Google Shape;242;p28"/>
          <p:cNvPicPr preferRelativeResize="0"/>
          <p:nvPr/>
        </p:nvPicPr>
        <p:blipFill rotWithShape="1">
          <a:blip r:embed="rId4">
            <a:alphaModFix/>
          </a:blip>
          <a:srcRect/>
          <a:stretch/>
        </p:blipFill>
        <p:spPr>
          <a:xfrm>
            <a:off x="105891" y="6000321"/>
            <a:ext cx="1155700" cy="787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827315" y="250961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1AC"/>
              </a:buClr>
              <a:buSzPts val="7200"/>
              <a:buFont typeface="Calibri"/>
              <a:buNone/>
            </a:pPr>
            <a:r>
              <a:rPr lang="ro-RO" sz="7200" b="1">
                <a:solidFill>
                  <a:srgbClr val="0071AC"/>
                </a:solidFill>
                <a:latin typeface="Calibri"/>
                <a:ea typeface="Calibri"/>
                <a:cs typeface="Calibri"/>
                <a:sym typeface="Calibri"/>
              </a:rPr>
              <a:t>Date despre respondenți</a:t>
            </a:r>
            <a:endParaRPr b="1">
              <a:solidFill>
                <a:srgbClr val="0071AC"/>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838200" y="2673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b="1">
                <a:latin typeface="Calibri"/>
                <a:ea typeface="Calibri"/>
                <a:cs typeface="Calibri"/>
                <a:sym typeface="Calibri"/>
              </a:rPr>
              <a:t>Date despre respondenți </a:t>
            </a:r>
            <a:r>
              <a:rPr lang="ro-RO" sz="4400" b="1">
                <a:latin typeface="Calibri"/>
                <a:ea typeface="Calibri"/>
                <a:cs typeface="Calibri"/>
                <a:sym typeface="Calibri"/>
              </a:rPr>
              <a:t>(N=1017, procente)</a:t>
            </a:r>
            <a:endParaRPr b="1">
              <a:latin typeface="Calibri"/>
              <a:ea typeface="Calibri"/>
              <a:cs typeface="Calibri"/>
              <a:sym typeface="Calibri"/>
            </a:endParaRPr>
          </a:p>
        </p:txBody>
      </p:sp>
      <p:graphicFrame>
        <p:nvGraphicFramePr>
          <p:cNvPr id="253" name="Google Shape;253;p35"/>
          <p:cNvGraphicFramePr/>
          <p:nvPr/>
        </p:nvGraphicFramePr>
        <p:xfrm>
          <a:off x="1037492" y="1603120"/>
          <a:ext cx="4114800" cy="3918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4" name="Google Shape;254;p35"/>
          <p:cNvGraphicFramePr/>
          <p:nvPr/>
        </p:nvGraphicFramePr>
        <p:xfrm>
          <a:off x="6528487" y="1603120"/>
          <a:ext cx="4261338" cy="3918804"/>
        </p:xfrm>
        <a:graphic>
          <a:graphicData uri="http://schemas.openxmlformats.org/drawingml/2006/chart">
            <c:chart xmlns:c="http://schemas.openxmlformats.org/drawingml/2006/chart" xmlns:r="http://schemas.openxmlformats.org/officeDocument/2006/relationships" r:id="rId4"/>
          </a:graphicData>
        </a:graphic>
      </p:graphicFrame>
      <p:pic>
        <p:nvPicPr>
          <p:cNvPr id="255" name="Google Shape;255;p35"/>
          <p:cNvPicPr preferRelativeResize="0"/>
          <p:nvPr/>
        </p:nvPicPr>
        <p:blipFill rotWithShape="1">
          <a:blip r:embed="rId5">
            <a:alphaModFix/>
          </a:blip>
          <a:srcRect/>
          <a:stretch/>
        </p:blipFill>
        <p:spPr>
          <a:xfrm>
            <a:off x="365383" y="5803213"/>
            <a:ext cx="1155700" cy="78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677561" y="21465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b="1">
                <a:latin typeface="Calibri"/>
                <a:ea typeface="Calibri"/>
                <a:cs typeface="Calibri"/>
                <a:sym typeface="Calibri"/>
              </a:rPr>
              <a:t>Date despre respondenți </a:t>
            </a:r>
            <a:r>
              <a:rPr lang="ro-RO" sz="4400" b="1">
                <a:latin typeface="Calibri"/>
                <a:ea typeface="Calibri"/>
                <a:cs typeface="Calibri"/>
                <a:sym typeface="Calibri"/>
              </a:rPr>
              <a:t>(N=1017, procente)</a:t>
            </a:r>
            <a:endParaRPr b="1">
              <a:latin typeface="Calibri"/>
              <a:ea typeface="Calibri"/>
              <a:cs typeface="Calibri"/>
              <a:sym typeface="Calibri"/>
            </a:endParaRPr>
          </a:p>
        </p:txBody>
      </p:sp>
      <p:graphicFrame>
        <p:nvGraphicFramePr>
          <p:cNvPr id="261" name="Google Shape;261;p36"/>
          <p:cNvGraphicFramePr/>
          <p:nvPr/>
        </p:nvGraphicFramePr>
        <p:xfrm>
          <a:off x="488950" y="1690688"/>
          <a:ext cx="5679831" cy="41169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2" name="Google Shape;262;p36"/>
          <p:cNvGraphicFramePr/>
          <p:nvPr/>
        </p:nvGraphicFramePr>
        <p:xfrm>
          <a:off x="6351463" y="1690688"/>
          <a:ext cx="5105400" cy="4116986"/>
        </p:xfrm>
        <a:graphic>
          <a:graphicData uri="http://schemas.openxmlformats.org/drawingml/2006/chart">
            <c:chart xmlns:c="http://schemas.openxmlformats.org/drawingml/2006/chart" xmlns:r="http://schemas.openxmlformats.org/officeDocument/2006/relationships" r:id="rId4"/>
          </a:graphicData>
        </a:graphic>
      </p:graphicFrame>
      <p:pic>
        <p:nvPicPr>
          <p:cNvPr id="263" name="Google Shape;263;p36"/>
          <p:cNvPicPr preferRelativeResize="0"/>
          <p:nvPr/>
        </p:nvPicPr>
        <p:blipFill rotWithShape="1">
          <a:blip r:embed="rId5">
            <a:alphaModFix/>
          </a:blip>
          <a:srcRect/>
          <a:stretch/>
        </p:blipFill>
        <p:spPr>
          <a:xfrm>
            <a:off x="488950" y="5705475"/>
            <a:ext cx="1155700" cy="787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838200" y="6626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b="1">
                <a:latin typeface="Calibri"/>
                <a:ea typeface="Calibri"/>
                <a:cs typeface="Calibri"/>
                <a:sym typeface="Calibri"/>
              </a:rPr>
              <a:t>Date despre respondenți </a:t>
            </a:r>
            <a:r>
              <a:rPr lang="ro-RO" sz="4400" b="1">
                <a:latin typeface="Calibri"/>
                <a:ea typeface="Calibri"/>
                <a:cs typeface="Calibri"/>
                <a:sym typeface="Calibri"/>
              </a:rPr>
              <a:t>(N=1017, procente)</a:t>
            </a:r>
            <a:r>
              <a:rPr lang="ro-RO" b="1">
                <a:latin typeface="Calibri"/>
                <a:ea typeface="Calibri"/>
                <a:cs typeface="Calibri"/>
                <a:sym typeface="Calibri"/>
              </a:rPr>
              <a:t> </a:t>
            </a:r>
            <a:endParaRPr/>
          </a:p>
        </p:txBody>
      </p:sp>
      <p:graphicFrame>
        <p:nvGraphicFramePr>
          <p:cNvPr id="269" name="Google Shape;269;p37"/>
          <p:cNvGraphicFramePr/>
          <p:nvPr/>
        </p:nvGraphicFramePr>
        <p:xfrm>
          <a:off x="260350" y="1334295"/>
          <a:ext cx="6128093" cy="4681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0" name="Google Shape;270;p37"/>
          <p:cNvGraphicFramePr/>
          <p:nvPr/>
        </p:nvGraphicFramePr>
        <p:xfrm>
          <a:off x="6507034" y="1307457"/>
          <a:ext cx="5424616" cy="4584592"/>
        </p:xfrm>
        <a:graphic>
          <a:graphicData uri="http://schemas.openxmlformats.org/drawingml/2006/chart">
            <c:chart xmlns:c="http://schemas.openxmlformats.org/drawingml/2006/chart" xmlns:r="http://schemas.openxmlformats.org/officeDocument/2006/relationships" r:id="rId4"/>
          </a:graphicData>
        </a:graphic>
      </p:graphicFrame>
      <p:pic>
        <p:nvPicPr>
          <p:cNvPr id="271" name="Google Shape;271;p37"/>
          <p:cNvPicPr preferRelativeResize="0"/>
          <p:nvPr/>
        </p:nvPicPr>
        <p:blipFill rotWithShape="1">
          <a:blip r:embed="rId5">
            <a:alphaModFix/>
          </a:blip>
          <a:srcRect/>
          <a:stretch/>
        </p:blipFill>
        <p:spPr>
          <a:xfrm>
            <a:off x="260350" y="5807675"/>
            <a:ext cx="1155700" cy="787400"/>
          </a:xfrm>
          <a:prstGeom prst="rect">
            <a:avLst/>
          </a:prstGeom>
          <a:noFill/>
          <a:ln>
            <a:noFill/>
          </a:ln>
        </p:spPr>
      </p:pic>
      <p:graphicFrame>
        <p:nvGraphicFramePr>
          <p:cNvPr id="272" name="Google Shape;272;p37"/>
          <p:cNvGraphicFramePr/>
          <p:nvPr/>
        </p:nvGraphicFramePr>
        <p:xfrm>
          <a:off x="2924289" y="6201375"/>
          <a:ext cx="3000000" cy="3000000"/>
        </p:xfrm>
        <a:graphic>
          <a:graphicData uri="http://schemas.openxmlformats.org/drawingml/2006/table">
            <a:tbl>
              <a:tblPr>
                <a:noFill/>
                <a:tableStyleId>{4FE0301C-E445-4705-B1CD-42C74AB7B5A1}</a:tableStyleId>
              </a:tblPr>
              <a:tblGrid>
                <a:gridCol w="812800"/>
              </a:tblGrid>
              <a:tr h="190500">
                <a:tc>
                  <a:txBody>
                    <a:bodyPr/>
                    <a:lstStyle/>
                    <a:p>
                      <a:pPr marL="0" marR="0" lvl="0" indent="0" algn="ctr" rtl="0">
                        <a:lnSpc>
                          <a:spcPct val="100000"/>
                        </a:lnSpc>
                        <a:spcBef>
                          <a:spcPts val="0"/>
                        </a:spcBef>
                        <a:spcAft>
                          <a:spcPts val="0"/>
                        </a:spcAft>
                        <a:buClr>
                          <a:srgbClr val="000000"/>
                        </a:buClr>
                        <a:buSzPts val="1000"/>
                        <a:buFont typeface="Arial"/>
                        <a:buNone/>
                      </a:pPr>
                      <a:r>
                        <a:rPr lang="ro-RO" sz="1000" u="none" strike="noStrike" cap="none"/>
                        <a:t>3293.76</a:t>
                      </a:r>
                      <a:endParaRPr sz="1000" b="0" i="0" u="none" strike="noStrike" cap="none">
                        <a:solidFill>
                          <a:srgbClr val="000000"/>
                        </a:solidFill>
                        <a:latin typeface="Calibri"/>
                        <a:ea typeface="Calibri"/>
                        <a:cs typeface="Calibri"/>
                        <a:sym typeface="Calibri"/>
                      </a:endParaRPr>
                    </a:p>
                  </a:txBody>
                  <a:tcPr marL="9525" marR="9525" marT="9525" marB="0"/>
                </a:tc>
              </a:tr>
            </a:tbl>
          </a:graphicData>
        </a:graphic>
      </p:graphicFrame>
      <p:graphicFrame>
        <p:nvGraphicFramePr>
          <p:cNvPr id="273" name="Google Shape;273;p37"/>
          <p:cNvGraphicFramePr/>
          <p:nvPr/>
        </p:nvGraphicFramePr>
        <p:xfrm>
          <a:off x="9025627" y="6128951"/>
          <a:ext cx="3000000" cy="3000000"/>
        </p:xfrm>
        <a:graphic>
          <a:graphicData uri="http://schemas.openxmlformats.org/drawingml/2006/table">
            <a:tbl>
              <a:tblPr>
                <a:noFill/>
                <a:tableStyleId>{4FE0301C-E445-4705-B1CD-42C74AB7B5A1}</a:tableStyleId>
              </a:tblPr>
              <a:tblGrid>
                <a:gridCol w="812800"/>
              </a:tblGrid>
              <a:tr h="190500">
                <a:tc>
                  <a:txBody>
                    <a:bodyPr/>
                    <a:lstStyle/>
                    <a:p>
                      <a:pPr marL="0" marR="0" lvl="0" indent="0" algn="ctr" rtl="0">
                        <a:lnSpc>
                          <a:spcPct val="100000"/>
                        </a:lnSpc>
                        <a:spcBef>
                          <a:spcPts val="0"/>
                        </a:spcBef>
                        <a:spcAft>
                          <a:spcPts val="0"/>
                        </a:spcAft>
                        <a:buClr>
                          <a:srgbClr val="000000"/>
                        </a:buClr>
                        <a:buSzPts val="1000"/>
                        <a:buFont typeface="Arial"/>
                        <a:buNone/>
                      </a:pPr>
                      <a:r>
                        <a:rPr lang="ro-RO" sz="1000" u="none" strike="noStrike" cap="none"/>
                        <a:t>5616.89</a:t>
                      </a:r>
                      <a:endParaRPr sz="1000" b="0" i="0" u="none" strike="noStrike" cap="none">
                        <a:solidFill>
                          <a:srgbClr val="000000"/>
                        </a:solidFill>
                        <a:latin typeface="Calibri"/>
                        <a:ea typeface="Calibri"/>
                        <a:cs typeface="Calibri"/>
                        <a:sym typeface="Calibri"/>
                      </a:endParaRPr>
                    </a:p>
                  </a:txBody>
                  <a:tcPr marL="9525" marR="9525" marT="9525" marB="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b="1"/>
              <a:t>Fabrica de viață a orașului</a:t>
            </a:r>
            <a:endParaRPr b="1">
              <a:latin typeface="Calibri"/>
              <a:ea typeface="Calibri"/>
              <a:cs typeface="Calibri"/>
              <a:sym typeface="Calibri"/>
            </a:endParaRPr>
          </a:p>
        </p:txBody>
      </p:sp>
      <p:sp>
        <p:nvSpPr>
          <p:cNvPr id="96" name="Google Shape;96;p3"/>
          <p:cNvSpPr txBox="1">
            <a:spLocks noGrp="1"/>
          </p:cNvSpPr>
          <p:nvPr>
            <p:ph type="body" idx="4294967295"/>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000">
              <a:solidFill>
                <a:srgbClr val="000000"/>
              </a:solidFill>
            </a:endParaRPr>
          </a:p>
          <a:p>
            <a:pPr marL="0" lvl="0" indent="0" algn="l" rtl="0">
              <a:lnSpc>
                <a:spcPct val="90000"/>
              </a:lnSpc>
              <a:spcBef>
                <a:spcPts val="0"/>
              </a:spcBef>
              <a:spcAft>
                <a:spcPts val="0"/>
              </a:spcAft>
              <a:buNone/>
            </a:pPr>
            <a:endParaRPr sz="2000">
              <a:solidFill>
                <a:srgbClr val="000000"/>
              </a:solidFill>
            </a:endParaRPr>
          </a:p>
          <a:p>
            <a:pPr marL="0" lvl="0" indent="0" algn="l" rtl="0">
              <a:lnSpc>
                <a:spcPct val="90000"/>
              </a:lnSpc>
              <a:spcBef>
                <a:spcPts val="0"/>
              </a:spcBef>
              <a:spcAft>
                <a:spcPts val="0"/>
              </a:spcAft>
              <a:buNone/>
            </a:pPr>
            <a:endParaRPr sz="2000">
              <a:solidFill>
                <a:srgbClr val="000000"/>
              </a:solidFill>
            </a:endParaRPr>
          </a:p>
          <a:p>
            <a:pPr marL="0" lvl="0" indent="0" algn="l" rtl="0">
              <a:lnSpc>
                <a:spcPct val="90000"/>
              </a:lnSpc>
              <a:spcBef>
                <a:spcPts val="0"/>
              </a:spcBef>
              <a:spcAft>
                <a:spcPts val="0"/>
              </a:spcAft>
              <a:buNone/>
            </a:pPr>
            <a:r>
              <a:rPr lang="ro-RO" sz="2000" b="0" i="0" u="none" strike="noStrike">
                <a:solidFill>
                  <a:srgbClr val="000000"/>
                </a:solidFill>
                <a:latin typeface="Calibri"/>
                <a:ea typeface="Calibri"/>
                <a:cs typeface="Calibri"/>
                <a:sym typeface="Calibri"/>
              </a:rPr>
              <a:t>Asociația Parcul Natural Văcărești a lansat proiectul Parcul Natural Văcărești – Fabrica de Viață a Orașului, derulat cu sprijinul financiar al Active Citizens Fund România, program finanțat de Islanda, Liechtenstein și Norvegia, prin Granturile SEE 2014-2021. </a:t>
            </a:r>
            <a:endParaRPr sz="2000" b="0" i="0" u="none" strike="noStrike">
              <a:solidFill>
                <a:srgbClr val="000000"/>
              </a:solidFill>
              <a:latin typeface="Calibri"/>
              <a:ea typeface="Calibri"/>
              <a:cs typeface="Calibri"/>
              <a:sym typeface="Calibri"/>
            </a:endParaRPr>
          </a:p>
          <a:p>
            <a:pPr marL="0" lvl="0" indent="0" algn="l" rtl="0">
              <a:lnSpc>
                <a:spcPct val="90000"/>
              </a:lnSpc>
              <a:spcBef>
                <a:spcPts val="0"/>
              </a:spcBef>
              <a:spcAft>
                <a:spcPts val="0"/>
              </a:spcAft>
              <a:buNone/>
            </a:pPr>
            <a:endParaRPr sz="2000">
              <a:solidFill>
                <a:srgbClr val="000000"/>
              </a:solidFill>
            </a:endParaRPr>
          </a:p>
          <a:p>
            <a:pPr marL="0" lvl="0" indent="0" algn="l" rtl="0">
              <a:lnSpc>
                <a:spcPct val="90000"/>
              </a:lnSpc>
              <a:spcBef>
                <a:spcPts val="0"/>
              </a:spcBef>
              <a:spcAft>
                <a:spcPts val="0"/>
              </a:spcAft>
              <a:buNone/>
            </a:pPr>
            <a:r>
              <a:rPr lang="ro-RO" sz="2000" b="0" i="0" u="none" strike="noStrike">
                <a:solidFill>
                  <a:srgbClr val="000000"/>
                </a:solidFill>
                <a:latin typeface="Calibri"/>
                <a:ea typeface="Calibri"/>
                <a:cs typeface="Calibri"/>
                <a:sym typeface="Calibri"/>
              </a:rPr>
              <a:t>Scopul proiectului este dezvoltarea capacității asociației de a dezvolta programe </a:t>
            </a:r>
            <a:r>
              <a:rPr lang="ro-RO" sz="2000">
                <a:solidFill>
                  <a:srgbClr val="000000"/>
                </a:solidFill>
              </a:rPr>
              <a:t>și proiecte pentru promovarea serviciilor ecosistemice oferite de Parcul Natural Văcărești și, în general, de infrastructura verde-albastră din mediul urban.</a:t>
            </a:r>
            <a:endParaRPr sz="2000">
              <a:solidFill>
                <a:srgbClr val="000000"/>
              </a:solidFill>
            </a:endParaRPr>
          </a:p>
          <a:p>
            <a:pPr marL="457200" lvl="0" indent="0" algn="l" rtl="0">
              <a:lnSpc>
                <a:spcPct val="90000"/>
              </a:lnSpc>
              <a:spcBef>
                <a:spcPts val="0"/>
              </a:spcBef>
              <a:spcAft>
                <a:spcPts val="0"/>
              </a:spcAft>
              <a:buNone/>
            </a:pPr>
            <a:endParaRPr/>
          </a:p>
        </p:txBody>
      </p:sp>
      <p:pic>
        <p:nvPicPr>
          <p:cNvPr id="97" name="Google Shape;97;p3"/>
          <p:cNvPicPr preferRelativeResize="0"/>
          <p:nvPr/>
        </p:nvPicPr>
        <p:blipFill rotWithShape="1">
          <a:blip r:embed="rId3">
            <a:alphaModFix/>
          </a:blip>
          <a:srcRect/>
          <a:stretch/>
        </p:blipFill>
        <p:spPr>
          <a:xfrm>
            <a:off x="260350" y="5918200"/>
            <a:ext cx="1155700" cy="78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b="1">
                <a:latin typeface="Calibri"/>
                <a:ea typeface="Calibri"/>
                <a:cs typeface="Calibri"/>
                <a:sym typeface="Calibri"/>
              </a:rPr>
              <a:t>Despre sondaj</a:t>
            </a:r>
            <a:endParaRPr b="1">
              <a:latin typeface="Calibri"/>
              <a:ea typeface="Calibri"/>
              <a:cs typeface="Calibri"/>
              <a:sym typeface="Calibri"/>
            </a:endParaRPr>
          </a:p>
        </p:txBody>
      </p:sp>
      <p:sp>
        <p:nvSpPr>
          <p:cNvPr id="103" name="Google Shape;103;p4"/>
          <p:cNvSpPr txBox="1">
            <a:spLocks noGrp="1"/>
          </p:cNvSpPr>
          <p:nvPr>
            <p:ph type="body" idx="4294967295"/>
          </p:nvPr>
        </p:nvSpPr>
        <p:spPr>
          <a:xfrm>
            <a:off x="838200" y="1816442"/>
            <a:ext cx="10515600" cy="42314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ro-RO" sz="2000" b="0" i="0" u="none" strike="noStrike">
                <a:latin typeface="Calibri"/>
                <a:ea typeface="Calibri"/>
                <a:cs typeface="Calibri"/>
                <a:sym typeface="Calibri"/>
              </a:rPr>
              <a:t>Cercetarea a avut scopul de a </a:t>
            </a:r>
            <a:r>
              <a:rPr lang="ro-RO" sz="2000"/>
              <a:t>înțelege </a:t>
            </a:r>
            <a:r>
              <a:rPr lang="ro-RO" sz="2000" b="0" i="0" u="none" strike="noStrike">
                <a:latin typeface="Calibri"/>
                <a:ea typeface="Calibri"/>
                <a:cs typeface="Calibri"/>
                <a:sym typeface="Calibri"/>
              </a:rPr>
              <a:t>interesul locuitorilor din mediul urban pentru proiecte de biodiversitate în general și despre biodiversitatea urbană în special. Asociația Parcul Natural Văcărești a dorit să </a:t>
            </a:r>
            <a:r>
              <a:rPr lang="ro-RO" sz="2000"/>
              <a:t>cunoască </a:t>
            </a:r>
            <a:r>
              <a:rPr lang="ro-RO" sz="2000" b="0" i="0" u="none" strike="noStrike">
                <a:latin typeface="Calibri"/>
                <a:ea typeface="Calibri"/>
                <a:cs typeface="Calibri"/>
                <a:sym typeface="Calibri"/>
              </a:rPr>
              <a:t>opinia populației </a:t>
            </a:r>
            <a:r>
              <a:rPr lang="ro-RO" sz="2000"/>
              <a:t>despre</a:t>
            </a:r>
            <a:r>
              <a:rPr lang="ro-RO" sz="2000" b="0" i="0" u="none" strike="noStrike">
                <a:latin typeface="Calibri"/>
                <a:ea typeface="Calibri"/>
                <a:cs typeface="Calibri"/>
                <a:sym typeface="Calibri"/>
              </a:rPr>
              <a:t> problemele de mediu din orașe, care sunt subiectele care mobilizează implicarea oamenilor</a:t>
            </a:r>
            <a:r>
              <a:rPr lang="ro-RO" sz="2000"/>
              <a:t> ș</a:t>
            </a:r>
            <a:r>
              <a:rPr lang="ro-RO" sz="2000" b="0" i="0" u="none" strike="noStrike">
                <a:latin typeface="Calibri"/>
                <a:ea typeface="Calibri"/>
                <a:cs typeface="Calibri"/>
                <a:sym typeface="Calibri"/>
              </a:rPr>
              <a:t>i cum apreciază oamenii activitatea ONG-urilor de mediu.</a:t>
            </a:r>
            <a:r>
              <a:rPr lang="ro-RO" sz="2000">
                <a:latin typeface="Calibri"/>
                <a:ea typeface="Calibri"/>
                <a:cs typeface="Calibri"/>
                <a:sym typeface="Calibri"/>
              </a:rPr>
              <a:t/>
            </a:r>
            <a:br>
              <a:rPr lang="ro-RO" sz="2000">
                <a:latin typeface="Calibri"/>
                <a:ea typeface="Calibri"/>
                <a:cs typeface="Calibri"/>
                <a:sym typeface="Calibri"/>
              </a:rPr>
            </a:br>
            <a:endParaRPr sz="2000" b="1" i="0" u="none" strike="noStrike">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ts val="2000"/>
              <a:buChar char="•"/>
            </a:pPr>
            <a:r>
              <a:rPr lang="ro-RO" sz="2000" b="1" i="0" u="none" strike="noStrike">
                <a:solidFill>
                  <a:srgbClr val="000000"/>
                </a:solidFill>
                <a:latin typeface="Calibri"/>
                <a:ea typeface="Calibri"/>
                <a:cs typeface="Calibri"/>
                <a:sym typeface="Calibri"/>
              </a:rPr>
              <a:t>Target:</a:t>
            </a:r>
            <a:r>
              <a:rPr lang="ro-RO" sz="2000" b="0" i="0" u="none" strike="noStrike">
                <a:solidFill>
                  <a:srgbClr val="000000"/>
                </a:solidFill>
                <a:latin typeface="Calibri"/>
                <a:ea typeface="Calibri"/>
                <a:cs typeface="Calibri"/>
                <a:sym typeface="Calibri"/>
              </a:rPr>
              <a:t> 18 - 65 ani bărbați si femei </a:t>
            </a:r>
            <a:endParaRPr/>
          </a:p>
          <a:p>
            <a:pPr marL="228600" lvl="0" indent="-228600" algn="l" rtl="0">
              <a:lnSpc>
                <a:spcPct val="90000"/>
              </a:lnSpc>
              <a:spcBef>
                <a:spcPts val="1000"/>
              </a:spcBef>
              <a:spcAft>
                <a:spcPts val="0"/>
              </a:spcAft>
              <a:buClr>
                <a:srgbClr val="000000"/>
              </a:buClr>
              <a:buSzPts val="2000"/>
              <a:buChar char="•"/>
            </a:pPr>
            <a:r>
              <a:rPr lang="ro-RO" sz="2000" b="1" i="0" u="none" strike="noStrike">
                <a:solidFill>
                  <a:srgbClr val="000000"/>
                </a:solidFill>
                <a:latin typeface="Calibri"/>
                <a:ea typeface="Calibri"/>
                <a:cs typeface="Calibri"/>
                <a:sym typeface="Calibri"/>
              </a:rPr>
              <a:t>Eșantion:</a:t>
            </a:r>
            <a:r>
              <a:rPr lang="ro-RO" sz="2000" b="0" i="0" u="none" strike="noStrike">
                <a:solidFill>
                  <a:srgbClr val="000000"/>
                </a:solidFill>
                <a:latin typeface="Calibri"/>
                <a:ea typeface="Calibri"/>
                <a:cs typeface="Calibri"/>
                <a:sym typeface="Calibri"/>
              </a:rPr>
              <a:t> 101</a:t>
            </a:r>
            <a:r>
              <a:rPr lang="ro-RO" sz="2000">
                <a:solidFill>
                  <a:srgbClr val="000000"/>
                </a:solidFill>
              </a:rPr>
              <a:t>7</a:t>
            </a:r>
            <a:r>
              <a:rPr lang="ro-RO" sz="2000" b="0" i="0" u="none" strike="noStrike">
                <a:solidFill>
                  <a:srgbClr val="000000"/>
                </a:solidFill>
                <a:latin typeface="Calibri"/>
                <a:ea typeface="Calibri"/>
                <a:cs typeface="Calibri"/>
                <a:sym typeface="Calibri"/>
              </a:rPr>
              <a:t> de chestionare online, urban reprezentativ </a:t>
            </a:r>
            <a:r>
              <a:rPr lang="ro-RO" sz="2000">
                <a:solidFill>
                  <a:srgbClr val="000000"/>
                </a:solidFill>
              </a:rPr>
              <a:t>î</a:t>
            </a:r>
            <a:r>
              <a:rPr lang="ro-RO" sz="2000" b="0" i="0" u="none" strike="noStrike">
                <a:solidFill>
                  <a:srgbClr val="000000"/>
                </a:solidFill>
                <a:latin typeface="Calibri"/>
                <a:ea typeface="Calibri"/>
                <a:cs typeface="Calibri"/>
                <a:sym typeface="Calibri"/>
              </a:rPr>
              <a:t>n funcție de gen, vârst</a:t>
            </a:r>
            <a:r>
              <a:rPr lang="ro-RO" sz="2000">
                <a:solidFill>
                  <a:srgbClr val="000000"/>
                </a:solidFill>
              </a:rPr>
              <a:t>ă</a:t>
            </a:r>
            <a:r>
              <a:rPr lang="ro-RO" sz="2000" b="0" i="0" u="none" strike="noStrike">
                <a:solidFill>
                  <a:srgbClr val="000000"/>
                </a:solidFill>
                <a:latin typeface="Calibri"/>
                <a:ea typeface="Calibri"/>
                <a:cs typeface="Calibri"/>
                <a:sym typeface="Calibri"/>
              </a:rPr>
              <a:t>, regiune </a:t>
            </a:r>
            <a:r>
              <a:rPr lang="ro-RO" sz="2000">
                <a:solidFill>
                  <a:srgbClr val="000000"/>
                </a:solidFill>
              </a:rPr>
              <a:t>ș</a:t>
            </a:r>
            <a:r>
              <a:rPr lang="ro-RO" sz="2000" b="0" i="0" u="none" strike="noStrike">
                <a:solidFill>
                  <a:srgbClr val="000000"/>
                </a:solidFill>
                <a:latin typeface="Calibri"/>
                <a:ea typeface="Calibri"/>
                <a:cs typeface="Calibri"/>
                <a:sym typeface="Calibri"/>
              </a:rPr>
              <a:t>i mărime de localitate</a:t>
            </a:r>
            <a:endParaRPr/>
          </a:p>
          <a:p>
            <a:pPr marL="228600" lvl="0" indent="-228600" algn="l" rtl="0">
              <a:lnSpc>
                <a:spcPct val="90000"/>
              </a:lnSpc>
              <a:spcBef>
                <a:spcPts val="1000"/>
              </a:spcBef>
              <a:spcAft>
                <a:spcPts val="0"/>
              </a:spcAft>
              <a:buClr>
                <a:srgbClr val="000000"/>
              </a:buClr>
              <a:buSzPts val="2000"/>
              <a:buChar char="•"/>
            </a:pPr>
            <a:r>
              <a:rPr lang="ro-RO" sz="2000" b="1" i="0" u="none" strike="noStrike">
                <a:solidFill>
                  <a:srgbClr val="000000"/>
                </a:solidFill>
                <a:latin typeface="Calibri"/>
                <a:ea typeface="Calibri"/>
                <a:cs typeface="Calibri"/>
                <a:sym typeface="Calibri"/>
              </a:rPr>
              <a:t>Grad de eroare:</a:t>
            </a:r>
            <a:r>
              <a:rPr lang="ro-RO" sz="2000" b="0" i="0" u="none" strike="noStrike">
                <a:solidFill>
                  <a:srgbClr val="000000"/>
                </a:solidFill>
                <a:latin typeface="Calibri"/>
                <a:ea typeface="Calibri"/>
                <a:cs typeface="Calibri"/>
                <a:sym typeface="Calibri"/>
              </a:rPr>
              <a:t> +/- 3.07 la un nivel de încredere de 95%</a:t>
            </a:r>
            <a:endParaRPr/>
          </a:p>
          <a:p>
            <a:pPr marL="228600" lvl="0" indent="-228600" algn="l" rtl="0">
              <a:lnSpc>
                <a:spcPct val="90000"/>
              </a:lnSpc>
              <a:spcBef>
                <a:spcPts val="1000"/>
              </a:spcBef>
              <a:spcAft>
                <a:spcPts val="0"/>
              </a:spcAft>
              <a:buClr>
                <a:srgbClr val="000000"/>
              </a:buClr>
              <a:buSzPts val="2000"/>
              <a:buChar char="•"/>
            </a:pPr>
            <a:r>
              <a:rPr lang="ro-RO" sz="2000" b="1" i="0" u="none" strike="noStrike">
                <a:solidFill>
                  <a:srgbClr val="000000"/>
                </a:solidFill>
                <a:latin typeface="Calibri"/>
                <a:ea typeface="Calibri"/>
                <a:cs typeface="Calibri"/>
                <a:sym typeface="Calibri"/>
              </a:rPr>
              <a:t>Culegerea datelor:</a:t>
            </a:r>
            <a:r>
              <a:rPr lang="ro-RO" sz="2000" b="0" i="0" u="none" strike="noStrike">
                <a:solidFill>
                  <a:srgbClr val="000000"/>
                </a:solidFill>
                <a:latin typeface="Calibri"/>
                <a:ea typeface="Calibri"/>
                <a:cs typeface="Calibri"/>
                <a:sym typeface="Calibri"/>
              </a:rPr>
              <a:t> online, </a:t>
            </a:r>
            <a:r>
              <a:rPr lang="ro-RO" sz="2000">
                <a:solidFill>
                  <a:srgbClr val="000000"/>
                </a:solidFill>
              </a:rPr>
              <a:t>î</a:t>
            </a:r>
            <a:r>
              <a:rPr lang="ro-RO" sz="2000" b="0" i="0" u="none" strike="noStrike">
                <a:solidFill>
                  <a:srgbClr val="000000"/>
                </a:solidFill>
                <a:latin typeface="Calibri"/>
                <a:ea typeface="Calibri"/>
                <a:cs typeface="Calibri"/>
                <a:sym typeface="Calibri"/>
              </a:rPr>
              <a:t>n panelul iSense Solutions</a:t>
            </a:r>
            <a:endParaRPr sz="2000" b="0" i="0" u="none" strike="noStrike">
              <a:solidFill>
                <a:srgbClr val="000000"/>
              </a:solidFill>
              <a:latin typeface="Calibri"/>
              <a:ea typeface="Calibri"/>
              <a:cs typeface="Calibri"/>
              <a:sym typeface="Calibri"/>
            </a:endParaRPr>
          </a:p>
          <a:p>
            <a:pPr marL="228600" lvl="0" indent="-228600" algn="l" rtl="0">
              <a:lnSpc>
                <a:spcPct val="90000"/>
              </a:lnSpc>
              <a:spcBef>
                <a:spcPts val="1000"/>
              </a:spcBef>
              <a:spcAft>
                <a:spcPts val="0"/>
              </a:spcAft>
              <a:buClr>
                <a:srgbClr val="000000"/>
              </a:buClr>
              <a:buSzPts val="2000"/>
              <a:buChar char="•"/>
            </a:pPr>
            <a:r>
              <a:rPr lang="ro-RO" sz="2000" b="1" i="0" u="none" strike="noStrike">
                <a:solidFill>
                  <a:srgbClr val="000000"/>
                </a:solidFill>
                <a:latin typeface="Calibri"/>
                <a:ea typeface="Calibri"/>
                <a:cs typeface="Calibri"/>
                <a:sym typeface="Calibri"/>
              </a:rPr>
              <a:t>Perioada de culegere:</a:t>
            </a:r>
            <a:r>
              <a:rPr lang="ro-RO" sz="2000" b="0" i="0" u="none" strike="noStrike">
                <a:solidFill>
                  <a:srgbClr val="000000"/>
                </a:solidFill>
                <a:latin typeface="Calibri"/>
                <a:ea typeface="Calibri"/>
                <a:cs typeface="Calibri"/>
                <a:sym typeface="Calibri"/>
              </a:rPr>
              <a:t> 18-22 iulie 2022</a:t>
            </a:r>
            <a:endParaRPr/>
          </a:p>
        </p:txBody>
      </p:sp>
      <p:pic>
        <p:nvPicPr>
          <p:cNvPr id="104" name="Google Shape;104;p4"/>
          <p:cNvPicPr preferRelativeResize="0"/>
          <p:nvPr/>
        </p:nvPicPr>
        <p:blipFill rotWithShape="1">
          <a:blip r:embed="rId3">
            <a:alphaModFix/>
          </a:blip>
          <a:srcRect/>
          <a:stretch/>
        </p:blipFill>
        <p:spPr>
          <a:xfrm>
            <a:off x="130604" y="5833159"/>
            <a:ext cx="1155700" cy="78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827315" y="250961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1AC"/>
              </a:buClr>
              <a:buSzPct val="100000"/>
              <a:buFont typeface="Calibri"/>
              <a:buNone/>
            </a:pPr>
            <a:r>
              <a:rPr lang="ro-RO" sz="7200" b="1">
                <a:solidFill>
                  <a:srgbClr val="0071AC"/>
                </a:solidFill>
                <a:latin typeface="Calibri"/>
                <a:ea typeface="Calibri"/>
                <a:cs typeface="Calibri"/>
                <a:sym typeface="Calibri"/>
              </a:rPr>
              <a:t>Cele mai importante rezultate</a:t>
            </a:r>
            <a:endParaRPr b="1">
              <a:solidFill>
                <a:srgbClr val="0071A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body" idx="4294967295"/>
          </p:nvPr>
        </p:nvSpPr>
        <p:spPr>
          <a:xfrm>
            <a:off x="609600" y="421105"/>
            <a:ext cx="10744200" cy="575585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5537E"/>
              </a:buClr>
              <a:buSzPts val="1800"/>
              <a:buNone/>
            </a:pPr>
            <a:r>
              <a:rPr lang="ro-RO" sz="1800" b="1">
                <a:solidFill>
                  <a:srgbClr val="15537E"/>
                </a:solidFill>
                <a:latin typeface="Calibri"/>
                <a:ea typeface="Calibri"/>
                <a:cs typeface="Calibri"/>
                <a:sym typeface="Calibri"/>
              </a:rPr>
              <a:t>Importanță vs. Satisfacție în privința celor mai importante teme de mediu</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Cei mai mulți dintre respondenți consideră parcurile urbane curate ca fiind cele mai importante pentru ei – 92% dintre respondenți spun că sunt importante și foarte importante. Pe locul al doilea este reducerea poluării din oraș - 90%. Pe ultimele locuri, dar totuși importante pentru aproape două treimi din populația urbană a României, sunt măsurile de control a înmulțirii speciilor invazive de plante (64%) și măsurile de control a înmulțirii speciilor invazive de animale sălbatice (63%). Femeile sunt mai interesate decât bărbații de aceste domenii care privesc protejarea mediului și biodiversitatea. </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Respondenții sunt mai degrabă nemulțumiți de felul în care statul român tratează aceste teme: 58% din populația urbană este nemulțumită de felul în care statul român acționează pentru reducerea poluării în orașe și 55% legat de dezvoltarea de soluții pentru energii regenerabile. În general, aproape jumătate din locuitorii orașelor sunt nemulțumiți de felul în care tratează statul român cele mai importante teme legate de mediu și biodiversitate. Tinerii între 18 și 29 de ani au un grad mai mare de mulțumire față de celelalte categorii de vârste.</a:t>
            </a:r>
            <a:r>
              <a:rPr lang="ro-RO" sz="1800"/>
              <a:t> </a:t>
            </a:r>
            <a:r>
              <a:rPr lang="ro-RO" sz="1800">
                <a:latin typeface="Calibri"/>
                <a:ea typeface="Calibri"/>
                <a:cs typeface="Calibri"/>
                <a:sym typeface="Calibri"/>
              </a:rPr>
              <a:t>Populația Bucureștiului este semnificativ mai nemulțumită față de restul populației României de poluarea orașului, de felul în care arată parcurile urbane, de conservarea si promovarea biodiversității urbane, dar și de măsurile de control a înmulțirii speciilor invazive de plante. Gradul de nemulțumire legat de acțiunile statului român este mai crescut la populația cu nivel de școlarizare ridicat.</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Există câteva teme în care autoritățile trebuie să acționeze imediat, unde populația urbană a României le acordă importanță foarte mare, iar satisfacția populației este foarte mică. La nivel de populație urbană a României: </a:t>
            </a:r>
            <a:r>
              <a:rPr lang="ro-RO" sz="1800"/>
              <a:t>r</a:t>
            </a:r>
            <a:r>
              <a:rPr lang="ro-RO" sz="1800" u="none" strike="noStrike">
                <a:latin typeface="Calibri"/>
                <a:ea typeface="Calibri"/>
                <a:cs typeface="Calibri"/>
                <a:sym typeface="Calibri"/>
              </a:rPr>
              <a:t>educerea poluării aerului, </a:t>
            </a:r>
            <a:r>
              <a:rPr lang="ro-RO" sz="1800"/>
              <a:t>d</a:t>
            </a:r>
            <a:r>
              <a:rPr lang="ro-RO" sz="1800" u="none" strike="noStrike">
                <a:latin typeface="Calibri"/>
                <a:ea typeface="Calibri"/>
                <a:cs typeface="Calibri"/>
                <a:sym typeface="Calibri"/>
              </a:rPr>
              <a:t>ezvoltarea de soluții pentru energii regenerabile, iar </a:t>
            </a:r>
            <a:r>
              <a:rPr lang="ro-RO" sz="1800">
                <a:latin typeface="Calibri"/>
                <a:ea typeface="Calibri"/>
                <a:cs typeface="Calibri"/>
                <a:sym typeface="Calibri"/>
              </a:rPr>
              <a:t> la nivel de București se adaugă și </a:t>
            </a:r>
            <a:r>
              <a:rPr lang="ro-RO" sz="1800"/>
              <a:t>c</a:t>
            </a:r>
            <a:r>
              <a:rPr lang="ro-RO" sz="1800" u="none" strike="noStrike">
                <a:latin typeface="Calibri"/>
                <a:ea typeface="Calibri"/>
                <a:cs typeface="Calibri"/>
                <a:sym typeface="Calibri"/>
              </a:rPr>
              <a:t>olectarea separată </a:t>
            </a:r>
            <a:r>
              <a:rPr lang="ro-RO" sz="1800">
                <a:latin typeface="Calibri"/>
                <a:ea typeface="Calibri"/>
                <a:cs typeface="Calibri"/>
                <a:sym typeface="Calibri"/>
              </a:rPr>
              <a:t>ș</a:t>
            </a:r>
            <a:r>
              <a:rPr lang="ro-RO" sz="1800" u="none" strike="noStrike">
                <a:latin typeface="Calibri"/>
                <a:ea typeface="Calibri"/>
                <a:cs typeface="Calibri"/>
                <a:sym typeface="Calibri"/>
              </a:rPr>
              <a:t>i reciclarea deșeurilor.</a:t>
            </a:r>
            <a:endParaRPr sz="1800">
              <a:latin typeface="Calibri"/>
              <a:ea typeface="Calibri"/>
              <a:cs typeface="Calibri"/>
              <a:sym typeface="Calibri"/>
            </a:endParaRPr>
          </a:p>
        </p:txBody>
      </p:sp>
      <p:pic>
        <p:nvPicPr>
          <p:cNvPr id="115" name="Google Shape;115;p6"/>
          <p:cNvPicPr preferRelativeResize="0"/>
          <p:nvPr/>
        </p:nvPicPr>
        <p:blipFill rotWithShape="1">
          <a:blip r:embed="rId3">
            <a:alphaModFix/>
          </a:blip>
          <a:srcRect/>
          <a:stretch/>
        </p:blipFill>
        <p:spPr>
          <a:xfrm>
            <a:off x="20053" y="5898816"/>
            <a:ext cx="1155700" cy="78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body" idx="4294967295"/>
          </p:nvPr>
        </p:nvSpPr>
        <p:spPr>
          <a:xfrm>
            <a:off x="593550" y="-17125"/>
            <a:ext cx="11052900" cy="63294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5537E"/>
              </a:buClr>
              <a:buSzPts val="1800"/>
              <a:buNone/>
            </a:pPr>
            <a:r>
              <a:rPr lang="ro-RO" sz="1800" b="1">
                <a:solidFill>
                  <a:srgbClr val="15537E"/>
                </a:solidFill>
                <a:latin typeface="Calibri"/>
                <a:ea typeface="Calibri"/>
                <a:cs typeface="Calibri"/>
                <a:sym typeface="Calibri"/>
              </a:rPr>
              <a:t>Prioritizarea statului român</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Pentru populația urbană, prioritatea nr.1 a statului român în privința protejării mediului ar trebui să fie protecția pădurilor, urmată de combaterea poluării aerului și managementul deșeurilor. 8% din populația urbană consideră prioritatea nr. 1 conservarea ariilor protejate. Femeile consideră în mai mare măsură decât bărbații că este nevoie ca statul român să investească cel mai mult în combaterea poluării aerului, la fel și locuitorii Bucureștiului.</a:t>
            </a:r>
            <a:endParaRPr sz="1800" b="1">
              <a:solidFill>
                <a:srgbClr val="FF0000"/>
              </a:solidFill>
              <a:latin typeface="Calibri"/>
              <a:ea typeface="Calibri"/>
              <a:cs typeface="Calibri"/>
              <a:sym typeface="Calibri"/>
            </a:endParaRPr>
          </a:p>
          <a:p>
            <a:pPr marL="0" lvl="0" indent="0" algn="just" rtl="0">
              <a:lnSpc>
                <a:spcPct val="90000"/>
              </a:lnSpc>
              <a:spcBef>
                <a:spcPts val="1000"/>
              </a:spcBef>
              <a:spcAft>
                <a:spcPts val="0"/>
              </a:spcAft>
              <a:buClr>
                <a:srgbClr val="15537E"/>
              </a:buClr>
              <a:buSzPts val="1800"/>
              <a:buNone/>
            </a:pPr>
            <a:r>
              <a:rPr lang="ro-RO" sz="1800" b="1">
                <a:solidFill>
                  <a:srgbClr val="15537E"/>
                </a:solidFill>
                <a:latin typeface="Calibri"/>
                <a:ea typeface="Calibri"/>
                <a:cs typeface="Calibri"/>
                <a:sym typeface="Calibri"/>
              </a:rPr>
              <a:t>Atitudinea față de cele mai vehiculate teme în spațiul public</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Aproape un sfert din populația urbană a României a declarat că nu ar merge cu mijloace de transport în comun indiferent de condițiile oferite.  Mai mulți din categoria 30-45 de ani declară acest lucru, fiind și categoria de populație care dispune de mijloace alternative. Tot această categorie de vârstă crede în mai mare măsură decât celelalte categorii de vârstă că aerul nu este atât de poluat cum se vehiculează în spațiul public. În general, 28% din populația urbană cred acest lucru.</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În ceea ce privește schimbările climatice, 28% din populația urbană sunt de acord cu afirmația că „erau călduri și înainte, schimbările climatice nu sunt atât de amenințătoare”.</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Mai mult de o treime din populația urbană a României crede că ”în general, organizațiile de mediu se opun dezvoltării economice”, iar aproape o treime sunt indeciși. Doar puțin mai mult de un sfert din populație se opune acestei afirmații.</a:t>
            </a:r>
            <a:endParaRPr/>
          </a:p>
          <a:p>
            <a:pPr marL="228600" lvl="0" indent="-228600" algn="just"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La fel, 32% din populația urbană cu de acord cu afirmația că ideile ecologice sunt promovate de grupuri de interese străine pentru a putea opri dezvoltarea țării.</a:t>
            </a:r>
            <a:endParaRPr sz="1800">
              <a:latin typeface="Calibri"/>
              <a:ea typeface="Calibri"/>
              <a:cs typeface="Calibri"/>
              <a:sym typeface="Calibri"/>
            </a:endParaRPr>
          </a:p>
          <a:p>
            <a:pPr marL="457200" lvl="0" indent="-342900" algn="l" rtl="0">
              <a:spcBef>
                <a:spcPts val="0"/>
              </a:spcBef>
              <a:spcAft>
                <a:spcPts val="0"/>
              </a:spcAft>
              <a:buSzPts val="1800"/>
              <a:buChar char="•"/>
            </a:pPr>
            <a:r>
              <a:rPr lang="ro-RO" sz="1800"/>
              <a:t>45% din populația urbană este de acord cu afirmația că Exista unele specii de animale sălbatice care, chiar daca sunt protejate, provoacă adesea pagube in agricultura si ar trebui controlate prin masuri active (ex: vânătoare). Bărbații cred în mai mare măsură decât femeile acest lucru, iar populația tânără (18-29 ani) respinge această afirmație mai mult decât alte categorii de vârstă.</a:t>
            </a:r>
            <a:endParaRPr sz="1800"/>
          </a:p>
        </p:txBody>
      </p:sp>
      <p:pic>
        <p:nvPicPr>
          <p:cNvPr id="121" name="Google Shape;121;p7"/>
          <p:cNvPicPr preferRelativeResize="0"/>
          <p:nvPr/>
        </p:nvPicPr>
        <p:blipFill rotWithShape="1">
          <a:blip r:embed="rId3">
            <a:alphaModFix/>
          </a:blip>
          <a:srcRect/>
          <a:stretch/>
        </p:blipFill>
        <p:spPr>
          <a:xfrm>
            <a:off x="144379" y="6195595"/>
            <a:ext cx="1155700" cy="78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body" idx="4294967295"/>
          </p:nvPr>
        </p:nvSpPr>
        <p:spPr>
          <a:xfrm>
            <a:off x="838200" y="1487902"/>
            <a:ext cx="10515600" cy="293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5537E"/>
              </a:buClr>
              <a:buSzPts val="1600"/>
              <a:buNone/>
            </a:pPr>
            <a:r>
              <a:rPr lang="ro-RO" sz="1800" b="1">
                <a:solidFill>
                  <a:srgbClr val="15537E"/>
                </a:solidFill>
                <a:latin typeface="Calibri"/>
                <a:ea typeface="Calibri"/>
                <a:cs typeface="Calibri"/>
                <a:sym typeface="Calibri"/>
              </a:rPr>
              <a:t>Acțiuni de voluntariat</a:t>
            </a:r>
            <a:endParaRPr sz="1800"/>
          </a:p>
          <a:p>
            <a:pPr marL="228600" lvl="0" indent="-241300" algn="l"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22% din populația urbană afirmă că s-au implicat în acțiuni de voluntariat pentru o organizație non-guvernamentală.  Mai implicați sunt cei din categoria de vârstă 18-29 de ani și cei care au promovat mesaje ale unor ONG-uri în rețele de socializare. Cei care ar face donații periodice pentru anumite acțiuni de mediu au fost implicați în mai mare măsură în acțiuni de voluntariat.</a:t>
            </a:r>
            <a:endParaRPr sz="1800" b="1">
              <a:solidFill>
                <a:srgbClr val="15537E"/>
              </a:solidFill>
              <a:latin typeface="Calibri"/>
              <a:ea typeface="Calibri"/>
              <a:cs typeface="Calibri"/>
              <a:sym typeface="Calibri"/>
            </a:endParaRPr>
          </a:p>
          <a:p>
            <a:pPr marL="228600" lvl="0" indent="-241300" algn="l"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Mai mult de o treime din cei care s-au implicat în acțiuni de voluntariat spun că au fost pentru protecția mediului (37%)și pentru îmbunătățirea sistemului educațional (36%), 27% pentru combaterea sărăciei, 21% pentru îmbunătățirea sistemului sanitar și 17% pentru acțiuni ale bisericilor.</a:t>
            </a:r>
            <a:endParaRPr sz="1800"/>
          </a:p>
          <a:p>
            <a:pPr marL="228600" lvl="0" indent="-241300" algn="l" rtl="0">
              <a:lnSpc>
                <a:spcPct val="90000"/>
              </a:lnSpc>
              <a:spcBef>
                <a:spcPts val="1000"/>
              </a:spcBef>
              <a:spcAft>
                <a:spcPts val="0"/>
              </a:spcAft>
              <a:buClr>
                <a:schemeClr val="dk1"/>
              </a:buClr>
              <a:buSzPts val="1800"/>
              <a:buChar char="•"/>
            </a:pPr>
            <a:r>
              <a:rPr lang="ro-RO" sz="1800">
                <a:latin typeface="Calibri"/>
                <a:ea typeface="Calibri"/>
                <a:cs typeface="Calibri"/>
                <a:sym typeface="Calibri"/>
              </a:rPr>
              <a:t>Puțin mai mult de un sfert din populația urbană afirmă că a promovat pe o rețea de socializare o activitate sau un mesaj al unui ONG. Cei care donează ONGurilor sunt cei si care sunt mai deschiși să promoveze mesajele ONGurilor.</a:t>
            </a:r>
            <a:endParaRPr sz="1800"/>
          </a:p>
          <a:p>
            <a:pPr marL="0" lvl="0" indent="0" algn="l" rtl="0">
              <a:lnSpc>
                <a:spcPct val="90000"/>
              </a:lnSpc>
              <a:spcBef>
                <a:spcPts val="1000"/>
              </a:spcBef>
              <a:spcAft>
                <a:spcPts val="0"/>
              </a:spcAft>
              <a:buClr>
                <a:schemeClr val="dk1"/>
              </a:buClr>
              <a:buSzPts val="1600"/>
              <a:buNone/>
            </a:pPr>
            <a:endParaRPr sz="1800" b="1">
              <a:solidFill>
                <a:srgbClr val="15537E"/>
              </a:solidFill>
              <a:latin typeface="Calibri"/>
              <a:ea typeface="Calibri"/>
              <a:cs typeface="Calibri"/>
              <a:sym typeface="Calibri"/>
            </a:endParaRPr>
          </a:p>
        </p:txBody>
      </p:sp>
      <p:pic>
        <p:nvPicPr>
          <p:cNvPr id="127" name="Google Shape;127;p9"/>
          <p:cNvPicPr preferRelativeResize="0"/>
          <p:nvPr/>
        </p:nvPicPr>
        <p:blipFill rotWithShape="1">
          <a:blip r:embed="rId3">
            <a:alphaModFix/>
          </a:blip>
          <a:srcRect/>
          <a:stretch/>
        </p:blipFill>
        <p:spPr>
          <a:xfrm>
            <a:off x="260350" y="6043195"/>
            <a:ext cx="1155700" cy="78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1"/>
          <p:cNvSpPr txBox="1">
            <a:spLocks noGrp="1"/>
          </p:cNvSpPr>
          <p:nvPr>
            <p:ph type="title"/>
          </p:nvPr>
        </p:nvSpPr>
        <p:spPr>
          <a:xfrm>
            <a:off x="827315" y="250961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1AC"/>
              </a:buClr>
              <a:buSzPct val="100000"/>
              <a:buFont typeface="Calibri"/>
              <a:buNone/>
            </a:pPr>
            <a:r>
              <a:rPr lang="ro-RO" sz="7200" b="1">
                <a:solidFill>
                  <a:srgbClr val="0071AC"/>
                </a:solidFill>
                <a:latin typeface="Calibri"/>
                <a:ea typeface="Calibri"/>
                <a:cs typeface="Calibri"/>
                <a:sym typeface="Calibri"/>
              </a:rPr>
              <a:t>Importanță vs. Satisfacție privind măsurile luate de autorități pentru mediu</a:t>
            </a:r>
            <a:endParaRPr b="1">
              <a:solidFill>
                <a:srgbClr val="0071A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Ecran lat</PresentationFormat>
  <Paragraphs>127</Paragraphs>
  <Slides>25</Slides>
  <Notes>25</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25</vt:i4>
      </vt:variant>
    </vt:vector>
  </HeadingPairs>
  <TitlesOfParts>
    <vt:vector size="30" baseType="lpstr">
      <vt:lpstr>Open Sans Light</vt:lpstr>
      <vt:lpstr>Calibri</vt:lpstr>
      <vt:lpstr>Oi</vt:lpstr>
      <vt:lpstr>Arial</vt:lpstr>
      <vt:lpstr>Office Theme</vt:lpstr>
      <vt:lpstr>Sondaj de opinie</vt:lpstr>
      <vt:lpstr>Date despre sondaj</vt:lpstr>
      <vt:lpstr>Fabrica de viață a orașului</vt:lpstr>
      <vt:lpstr>Despre sondaj</vt:lpstr>
      <vt:lpstr>Cele mai importante rezultate</vt:lpstr>
      <vt:lpstr>Prezentare PowerPoint</vt:lpstr>
      <vt:lpstr>Prezentare PowerPoint</vt:lpstr>
      <vt:lpstr>Prezentare PowerPoint</vt:lpstr>
      <vt:lpstr>Importanță vs. Satisfacție privind măsurile luate de autorități pentru mediu</vt:lpstr>
      <vt:lpstr>Cât de importante sunt pentru dumneavoastră fiecare din domeniile următoare pe o scală de la 1 la 5, unde 5=foarte important, iar 1=deloc important? (N=1017, procente)</vt:lpstr>
      <vt:lpstr>Cât de importante sunt pentru dumneavoastră fiecare din domeniile următoare pe o scală de la 1 la 5, unde 5 = foarte important, iar 1 = deloc important? (N=1017, medii)</vt:lpstr>
      <vt:lpstr>Cât de satisfăcut sunteți de activitatea statului român în fiecare domeniu, unde 5=foarte satisfăcut, iar 1=deloc satisfăcut ? (N=1017, procente)</vt:lpstr>
      <vt:lpstr>Cât de satisfăcut sunteți de activitatea statului român în fiecare domeniu, unde 5=foarte satisfăcut, iar 1=deloc satisfăcut ? (N=1017, medii)</vt:lpstr>
      <vt:lpstr>Prezentare PowerPoint</vt:lpstr>
      <vt:lpstr>Prezentare PowerPoint</vt:lpstr>
      <vt:lpstr>Prezentare PowerPoint</vt:lpstr>
      <vt:lpstr>În ce credeți că ar trebui să investească statul român cel mai mult? (N=1017, procente)</vt:lpstr>
      <vt:lpstr>În ce măsura sunteți de acord sau nu cu următoarele afirmații. Vă rugăm să acordați o notă pe o scală de la 1 la 5, unde 1=Dezacord total și 5=Acord total (N=1017, medii)</vt:lpstr>
      <vt:lpstr>Comportament pentru voluntariat</vt:lpstr>
      <vt:lpstr>În ultimul an, ați făcut activități de voluntariat pentru o organizație non-guvernamentală? (N=1017, procente)</vt:lpstr>
      <vt:lpstr>În ultima lună, ați promovat pe vreo rețea de socializare o activitate sau un mesaj al unui ONG? (N=1017, procente)</vt:lpstr>
      <vt:lpstr>Date despre respondenți</vt:lpstr>
      <vt:lpstr>Date despre respondenți (N=1017, procente)</vt:lpstr>
      <vt:lpstr>Date despre respondenți (N=1017, procente)</vt:lpstr>
      <vt:lpstr>Date despre respondenți (N=1017, procente)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Sondaj de opinie</dc:title>
  <dc:creator>Microsoft Office User</dc:creator>
  <cp:lastModifiedBy>gabriela poiana</cp:lastModifiedBy>
  <cp:revision>1</cp:revision>
  <dcterms:created xsi:type="dcterms:W3CDTF">2016-10-25T17:31:51Z</dcterms:created>
  <dcterms:modified xsi:type="dcterms:W3CDTF">2022-10-04T13:43:38Z</dcterms:modified>
</cp:coreProperties>
</file>